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Default Extension="jpg" ContentType="image/jpg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51460" y="390143"/>
            <a:ext cx="8712835" cy="76200"/>
          </a:xfrm>
          <a:custGeom>
            <a:avLst/>
            <a:gdLst/>
            <a:ahLst/>
            <a:cxnLst/>
            <a:rect l="l" t="t" r="r" b="b"/>
            <a:pathLst>
              <a:path w="8712835" h="76200">
                <a:moveTo>
                  <a:pt x="8712708" y="63500"/>
                </a:moveTo>
                <a:lnTo>
                  <a:pt x="0" y="63500"/>
                </a:lnTo>
                <a:lnTo>
                  <a:pt x="0" y="76200"/>
                </a:lnTo>
                <a:lnTo>
                  <a:pt x="8712708" y="76200"/>
                </a:lnTo>
                <a:lnTo>
                  <a:pt x="8712708" y="63500"/>
                </a:lnTo>
                <a:close/>
              </a:path>
              <a:path w="8712835" h="76200">
                <a:moveTo>
                  <a:pt x="8712708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712708" y="50800"/>
                </a:lnTo>
                <a:lnTo>
                  <a:pt x="8712708" y="25400"/>
                </a:lnTo>
                <a:close/>
              </a:path>
              <a:path w="8712835" h="76200">
                <a:moveTo>
                  <a:pt x="8712708" y="0"/>
                </a:moveTo>
                <a:lnTo>
                  <a:pt x="0" y="0"/>
                </a:lnTo>
                <a:lnTo>
                  <a:pt x="0" y="12700"/>
                </a:lnTo>
                <a:lnTo>
                  <a:pt x="8712708" y="12700"/>
                </a:lnTo>
                <a:lnTo>
                  <a:pt x="8712708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4131" y="24396"/>
            <a:ext cx="4888229" cy="36041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67175" y="0"/>
            <a:ext cx="4887976" cy="3604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642" y="1241552"/>
            <a:ext cx="8272780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23997" y="2847847"/>
            <a:ext cx="5742940" cy="2220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.png"/><Relationship Id="rId9" Type="http://schemas.openxmlformats.org/officeDocument/2006/relationships/image" Target="../media/image3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1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9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4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4419" y="1647444"/>
              <a:ext cx="6790182" cy="122758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415" y="1624202"/>
              <a:ext cx="6789356" cy="1226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31114" y="1179347"/>
            <a:ext cx="8559800" cy="4781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50100"/>
              </a:lnSpc>
              <a:spcBef>
                <a:spcPts val="95"/>
              </a:spcBef>
            </a:pPr>
            <a:r>
              <a:rPr dirty="0" sz="1600" b="1">
                <a:latin typeface="Arial"/>
                <a:cs typeface="Arial"/>
              </a:rPr>
              <a:t>En</a:t>
            </a:r>
            <a:r>
              <a:rPr dirty="0" sz="1600" spc="2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</a:t>
            </a:r>
            <a:r>
              <a:rPr dirty="0" sz="1600" spc="2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,</a:t>
            </a:r>
            <a:r>
              <a:rPr dirty="0" sz="1600" spc="229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todas</a:t>
            </a:r>
            <a:r>
              <a:rPr dirty="0" sz="1600" spc="2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las</a:t>
            </a:r>
            <a:r>
              <a:rPr dirty="0" sz="1600" spc="2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operaciones</a:t>
            </a:r>
            <a:r>
              <a:rPr dirty="0" sz="1600" spc="2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2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2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realizan</a:t>
            </a:r>
            <a:r>
              <a:rPr dirty="0" sz="1600" spc="2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sobre</a:t>
            </a:r>
            <a:r>
              <a:rPr dirty="0" sz="1600" spc="2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archivos</a:t>
            </a:r>
            <a:r>
              <a:rPr dirty="0" sz="1600" spc="229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son</a:t>
            </a:r>
            <a:r>
              <a:rPr dirty="0" sz="1600" spc="2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hechas</a:t>
            </a:r>
            <a:r>
              <a:rPr dirty="0" sz="1600" spc="2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</a:t>
            </a:r>
            <a:r>
              <a:rPr dirty="0" sz="1600" spc="229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través</a:t>
            </a:r>
            <a:r>
              <a:rPr dirty="0" sz="1600" spc="24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de </a:t>
            </a:r>
            <a:r>
              <a:rPr dirty="0" sz="1600" b="1">
                <a:latin typeface="Arial"/>
                <a:cs typeface="Arial"/>
              </a:rPr>
              <a:t>funciones.</a:t>
            </a:r>
            <a:r>
              <a:rPr dirty="0" sz="1600" spc="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Básicamente</a:t>
            </a:r>
            <a:r>
              <a:rPr dirty="0" sz="1600" spc="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existen</a:t>
            </a:r>
            <a:r>
              <a:rPr dirty="0" sz="1600" spc="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2</a:t>
            </a:r>
            <a:r>
              <a:rPr dirty="0" sz="1600" spc="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categorías</a:t>
            </a:r>
            <a:r>
              <a:rPr dirty="0" sz="1600" spc="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</a:t>
            </a:r>
            <a:r>
              <a:rPr dirty="0" sz="1600" spc="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funciones</a:t>
            </a:r>
            <a:r>
              <a:rPr dirty="0" sz="1600" spc="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para</a:t>
            </a:r>
            <a:r>
              <a:rPr dirty="0" sz="1600" spc="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trabajar</a:t>
            </a:r>
            <a:r>
              <a:rPr dirty="0" sz="1600" spc="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con</a:t>
            </a:r>
            <a:r>
              <a:rPr dirty="0" sz="1600" spc="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archivos</a:t>
            </a:r>
            <a:r>
              <a:rPr dirty="0" sz="1600" spc="65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y </a:t>
            </a:r>
            <a:r>
              <a:rPr dirty="0" sz="1600" b="1">
                <a:latin typeface="Arial"/>
                <a:cs typeface="Arial"/>
              </a:rPr>
              <a:t>son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las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usan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“buffer”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y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las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acceden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directamente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al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archivo.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40"/>
              </a:spcBef>
            </a:pPr>
            <a:endParaRPr sz="1600">
              <a:latin typeface="Arial"/>
              <a:cs typeface="Arial"/>
            </a:endParaRPr>
          </a:p>
          <a:p>
            <a:pPr algn="just" marL="12700" marR="6350">
              <a:lnSpc>
                <a:spcPct val="150000"/>
              </a:lnSpc>
              <a:spcBef>
                <a:spcPts val="5"/>
              </a:spcBef>
            </a:pP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8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hecho</a:t>
            </a:r>
            <a:r>
              <a:rPr dirty="0" sz="1600" spc="9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utilizar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un</a:t>
            </a:r>
            <a:r>
              <a:rPr dirty="0" sz="1600" spc="9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buffer</a:t>
            </a:r>
            <a:r>
              <a:rPr dirty="0" sz="1600" spc="9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significa</a:t>
            </a:r>
            <a:r>
              <a:rPr dirty="0" sz="1600" spc="10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10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no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8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tiene</a:t>
            </a:r>
            <a:r>
              <a:rPr dirty="0" sz="1600" spc="10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acceso</a:t>
            </a:r>
            <a:r>
              <a:rPr dirty="0" sz="1600" spc="9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directo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al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archivo</a:t>
            </a:r>
            <a:r>
              <a:rPr dirty="0" sz="1600" spc="1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y</a:t>
            </a:r>
            <a:r>
              <a:rPr dirty="0" sz="1600" spc="8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que </a:t>
            </a:r>
            <a:r>
              <a:rPr dirty="0" sz="1600" b="1">
                <a:latin typeface="Arial"/>
                <a:cs typeface="Arial"/>
              </a:rPr>
              <a:t>cualquier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operación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desee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realizar</a:t>
            </a:r>
            <a:r>
              <a:rPr dirty="0" sz="1600" spc="1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(lectura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escritura)</a:t>
            </a:r>
            <a:r>
              <a:rPr dirty="0" sz="1600" spc="1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va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</a:t>
            </a:r>
            <a:r>
              <a:rPr dirty="0" sz="1600" spc="10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ser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hecha</a:t>
            </a:r>
            <a:r>
              <a:rPr dirty="0" sz="1600" spc="10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sobre</a:t>
            </a:r>
            <a:r>
              <a:rPr dirty="0" sz="1600" spc="10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el </a:t>
            </a:r>
            <a:r>
              <a:rPr dirty="0" sz="1600" b="1">
                <a:latin typeface="Arial"/>
                <a:cs typeface="Arial"/>
              </a:rPr>
              <a:t>buffer.</a:t>
            </a:r>
            <a:r>
              <a:rPr dirty="0" sz="1600" spc="2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Cuando</a:t>
            </a:r>
            <a:r>
              <a:rPr dirty="0" sz="1600" spc="2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229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buffer</a:t>
            </a:r>
            <a:r>
              <a:rPr dirty="0" sz="1600" spc="2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2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llena</a:t>
            </a:r>
            <a:r>
              <a:rPr dirty="0" sz="1600" spc="2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</a:t>
            </a:r>
            <a:r>
              <a:rPr dirty="0" sz="1600" spc="2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2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vacía</a:t>
            </a:r>
            <a:r>
              <a:rPr dirty="0" sz="1600" spc="254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229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actualizan</a:t>
            </a:r>
            <a:r>
              <a:rPr dirty="0" sz="1600" spc="2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los</a:t>
            </a:r>
            <a:r>
              <a:rPr dirty="0" sz="1600" spc="2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datos</a:t>
            </a:r>
            <a:r>
              <a:rPr dirty="0" sz="1600" spc="2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desde</a:t>
            </a:r>
            <a:r>
              <a:rPr dirty="0" sz="1600" spc="2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y</a:t>
            </a:r>
            <a:r>
              <a:rPr dirty="0" sz="1600" spc="2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hacia</a:t>
            </a:r>
            <a:r>
              <a:rPr dirty="0" sz="1600" spc="23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el </a:t>
            </a:r>
            <a:r>
              <a:rPr dirty="0" sz="1600" spc="-10" b="1">
                <a:latin typeface="Arial"/>
                <a:cs typeface="Arial"/>
              </a:rPr>
              <a:t>archivo.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1600">
              <a:latin typeface="Arial"/>
              <a:cs typeface="Arial"/>
            </a:endParaRPr>
          </a:p>
          <a:p>
            <a:pPr algn="just" marL="12700" marR="6350">
              <a:lnSpc>
                <a:spcPct val="150000"/>
              </a:lnSpc>
              <a:spcBef>
                <a:spcPts val="5"/>
              </a:spcBef>
            </a:pP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114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debe</a:t>
            </a:r>
            <a:r>
              <a:rPr dirty="0" sz="1600" spc="114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tener</a:t>
            </a:r>
            <a:r>
              <a:rPr dirty="0" sz="1600" spc="114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en</a:t>
            </a:r>
            <a:r>
              <a:rPr dirty="0" sz="1600" spc="114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cuenta</a:t>
            </a:r>
            <a:r>
              <a:rPr dirty="0" sz="1600" spc="114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114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al</a:t>
            </a:r>
            <a:r>
              <a:rPr dirty="0" sz="1600" spc="1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usar</a:t>
            </a:r>
            <a:r>
              <a:rPr dirty="0" sz="1600" spc="1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las</a:t>
            </a:r>
            <a:r>
              <a:rPr dirty="0" sz="1600" spc="1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funciones</a:t>
            </a:r>
            <a:r>
              <a:rPr dirty="0" sz="1600" spc="1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sobre</a:t>
            </a:r>
            <a:r>
              <a:rPr dirty="0" sz="1600" spc="1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archivos</a:t>
            </a:r>
            <a:r>
              <a:rPr dirty="0" sz="1600" spc="1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estamos</a:t>
            </a:r>
            <a:r>
              <a:rPr dirty="0" sz="1600" spc="13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trabajando </a:t>
            </a:r>
            <a:r>
              <a:rPr dirty="0" sz="1600" b="1">
                <a:latin typeface="Arial"/>
                <a:cs typeface="Arial"/>
              </a:rPr>
              <a:t>con</a:t>
            </a:r>
            <a:r>
              <a:rPr dirty="0" sz="1600" spc="2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un</a:t>
            </a:r>
            <a:r>
              <a:rPr dirty="0" sz="1600" spc="2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intermediario</a:t>
            </a:r>
            <a:r>
              <a:rPr dirty="0" sz="1600" spc="2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2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accede</a:t>
            </a:r>
            <a:r>
              <a:rPr dirty="0" sz="1600" spc="2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al</a:t>
            </a:r>
            <a:r>
              <a:rPr dirty="0" sz="1600" spc="2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archivo.</a:t>
            </a:r>
            <a:r>
              <a:rPr dirty="0" sz="1600" spc="254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Por</a:t>
            </a:r>
            <a:r>
              <a:rPr dirty="0" sz="1600" spc="2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lo</a:t>
            </a:r>
            <a:r>
              <a:rPr dirty="0" sz="1600" spc="2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tanto</a:t>
            </a:r>
            <a:r>
              <a:rPr dirty="0" sz="1600" spc="2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todos</a:t>
            </a:r>
            <a:r>
              <a:rPr dirty="0" sz="1600" spc="2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los</a:t>
            </a:r>
            <a:r>
              <a:rPr dirty="0" sz="1600" spc="2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datos</a:t>
            </a:r>
            <a:r>
              <a:rPr dirty="0" sz="1600" spc="2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26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van</a:t>
            </a:r>
            <a:r>
              <a:rPr dirty="0" sz="1600" spc="23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al </a:t>
            </a:r>
            <a:r>
              <a:rPr dirty="0" sz="1600" b="1">
                <a:latin typeface="Arial"/>
                <a:cs typeface="Arial"/>
              </a:rPr>
              <a:t>archivo</a:t>
            </a:r>
            <a:r>
              <a:rPr dirty="0" sz="1600" spc="2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(escritura</a:t>
            </a:r>
            <a:r>
              <a:rPr dirty="0" sz="1600" spc="2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)</a:t>
            </a:r>
            <a:r>
              <a:rPr dirty="0" sz="1600" spc="229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y</a:t>
            </a:r>
            <a:r>
              <a:rPr dirty="0" sz="1600" spc="2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2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vienen</a:t>
            </a:r>
            <a:r>
              <a:rPr dirty="0" sz="1600" spc="204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(lectura)</a:t>
            </a:r>
            <a:r>
              <a:rPr dirty="0" sz="1600" spc="2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2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encuentran</a:t>
            </a:r>
            <a:r>
              <a:rPr dirty="0" sz="1600" spc="2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en</a:t>
            </a:r>
            <a:r>
              <a:rPr dirty="0" sz="1600" spc="229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memoria</a:t>
            </a:r>
            <a:r>
              <a:rPr dirty="0" sz="1600" spc="2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y</a:t>
            </a:r>
            <a:r>
              <a:rPr dirty="0" sz="1600" spc="19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fread</a:t>
            </a:r>
            <a:r>
              <a:rPr dirty="0" sz="1600" spc="229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y</a:t>
            </a:r>
            <a:r>
              <a:rPr dirty="0" sz="1600" spc="20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fwrite </a:t>
            </a:r>
            <a:r>
              <a:rPr dirty="0" sz="1600" b="1">
                <a:latin typeface="Arial"/>
                <a:cs typeface="Arial"/>
              </a:rPr>
              <a:t>toman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dejan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esos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datos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en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archivo.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4" name="object 4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43204" y="613155"/>
            <a:ext cx="7515225" cy="468630"/>
            <a:chOff x="243204" y="613155"/>
            <a:chExt cx="7515225" cy="46863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5" y="637019"/>
              <a:ext cx="7477506" cy="44425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204" y="613155"/>
              <a:ext cx="7478141" cy="443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21691" y="1301241"/>
            <a:ext cx="8416925" cy="16725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puede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conseguir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entrada</a:t>
            </a:r>
            <a:r>
              <a:rPr dirty="0" sz="2000" spc="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salida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datos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archivo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través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del</a:t>
            </a:r>
            <a:r>
              <a:rPr dirty="0" sz="2000" spc="1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uso</a:t>
            </a:r>
            <a:endParaRPr sz="2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biblioteca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funciones.</a:t>
            </a:r>
            <a:endParaRPr sz="2000">
              <a:latin typeface="Calibri"/>
              <a:cs typeface="Calibri"/>
            </a:endParaRPr>
          </a:p>
          <a:p>
            <a:pPr algn="just" marL="12700" marR="5080" indent="57785">
              <a:lnSpc>
                <a:spcPct val="100000"/>
              </a:lnSpc>
              <a:spcBef>
                <a:spcPts val="960"/>
              </a:spcBef>
            </a:pPr>
            <a:r>
              <a:rPr dirty="0" sz="2000" b="1">
                <a:latin typeface="Calibri"/>
                <a:cs typeface="Calibri"/>
              </a:rPr>
              <a:t>C</a:t>
            </a:r>
            <a:r>
              <a:rPr dirty="0" sz="2000" spc="2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no</a:t>
            </a:r>
            <a:r>
              <a:rPr dirty="0" sz="2000" spc="2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tiene</a:t>
            </a:r>
            <a:r>
              <a:rPr dirty="0" sz="2000" spc="2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palabras</a:t>
            </a:r>
            <a:r>
              <a:rPr dirty="0" sz="2000" spc="2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claves</a:t>
            </a:r>
            <a:r>
              <a:rPr dirty="0" sz="2000" spc="2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2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realicen</a:t>
            </a:r>
            <a:r>
              <a:rPr dirty="0" sz="2000" spc="2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las</a:t>
            </a:r>
            <a:r>
              <a:rPr dirty="0" sz="2000" spc="2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operaciones</a:t>
            </a:r>
            <a:r>
              <a:rPr dirty="0" sz="2000" spc="2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2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E/S.</a:t>
            </a:r>
            <a:r>
              <a:rPr dirty="0" sz="2000" spc="2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254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siguiente </a:t>
            </a:r>
            <a:r>
              <a:rPr dirty="0" sz="2000" b="1">
                <a:latin typeface="Calibri"/>
                <a:cs typeface="Calibri"/>
              </a:rPr>
              <a:t>tabla</a:t>
            </a:r>
            <a:r>
              <a:rPr dirty="0" sz="2000" spc="2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</a:t>
            </a:r>
            <a:r>
              <a:rPr dirty="0" sz="2000" spc="22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22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breve</a:t>
            </a:r>
            <a:r>
              <a:rPr dirty="0" sz="2000" spc="2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resumen</a:t>
            </a:r>
            <a:r>
              <a:rPr dirty="0" sz="2000" spc="2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las</a:t>
            </a:r>
            <a:r>
              <a:rPr dirty="0" sz="2000" spc="2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funciones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2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pueden</a:t>
            </a:r>
            <a:r>
              <a:rPr dirty="0" sz="2000" spc="2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utilizar.</a:t>
            </a:r>
            <a:r>
              <a:rPr dirty="0" sz="2000" spc="2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24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debe </a:t>
            </a:r>
            <a:r>
              <a:rPr dirty="0" sz="2000" b="1">
                <a:latin typeface="Calibri"/>
                <a:cs typeface="Calibri"/>
              </a:rPr>
              <a:t>incluir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librería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STDIO.H.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43204" y="605155"/>
            <a:ext cx="7515225" cy="612140"/>
            <a:chOff x="243204" y="605155"/>
            <a:chExt cx="7515225" cy="61214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5" y="629412"/>
              <a:ext cx="7477506" cy="58750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204" y="605155"/>
              <a:ext cx="7478141" cy="586740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511" y="3214116"/>
            <a:ext cx="8572500" cy="34107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4154" y="559180"/>
            <a:ext cx="7515859" cy="612140"/>
            <a:chOff x="224154" y="559180"/>
            <a:chExt cx="7515859" cy="6121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603" y="583691"/>
              <a:ext cx="7479030" cy="58750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154" y="559180"/>
              <a:ext cx="7478141" cy="5867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7" y="1429638"/>
            <a:ext cx="8272145" cy="12452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alibri"/>
                <a:cs typeface="Calibri"/>
              </a:rPr>
              <a:t>Un</a:t>
            </a:r>
            <a:r>
              <a:rPr dirty="0" sz="2000" spc="4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puntero</a:t>
            </a:r>
            <a:r>
              <a:rPr dirty="0" sz="2000" spc="43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409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</a:t>
            </a:r>
            <a:r>
              <a:rPr dirty="0" sz="2000" spc="43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archivo</a:t>
            </a:r>
            <a:r>
              <a:rPr dirty="0" sz="2000" spc="43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es</a:t>
            </a:r>
            <a:r>
              <a:rPr dirty="0" sz="2000" spc="4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</a:t>
            </a:r>
            <a:r>
              <a:rPr dirty="0" sz="2000" spc="4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puntero</a:t>
            </a:r>
            <a:r>
              <a:rPr dirty="0" sz="2000" spc="409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4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una</a:t>
            </a:r>
            <a:r>
              <a:rPr dirty="0" sz="2000" spc="4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información</a:t>
            </a:r>
            <a:r>
              <a:rPr dirty="0" sz="2000" spc="4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que</a:t>
            </a:r>
            <a:r>
              <a:rPr dirty="0" sz="2000" spc="43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define</a:t>
            </a:r>
            <a:r>
              <a:rPr dirty="0" sz="2000" spc="434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el </a:t>
            </a:r>
            <a:r>
              <a:rPr dirty="0" sz="2000">
                <a:latin typeface="Calibri"/>
                <a:cs typeface="Calibri"/>
              </a:rPr>
              <a:t>nombre,</a:t>
            </a:r>
            <a:r>
              <a:rPr dirty="0" sz="2000" spc="2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2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estado</a:t>
            </a:r>
            <a:r>
              <a:rPr dirty="0" sz="2000" spc="2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2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</a:t>
            </a:r>
            <a:r>
              <a:rPr dirty="0" sz="2000" spc="2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posición</a:t>
            </a:r>
            <a:r>
              <a:rPr dirty="0" sz="2000" spc="2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actual</a:t>
            </a:r>
            <a:r>
              <a:rPr dirty="0" sz="2000" spc="2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del</a:t>
            </a:r>
            <a:r>
              <a:rPr dirty="0" sz="2000" spc="2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archivo.</a:t>
            </a:r>
            <a:r>
              <a:rPr dirty="0" sz="2000" spc="2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2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esencia</a:t>
            </a:r>
            <a:r>
              <a:rPr dirty="0" sz="2000" spc="2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identifica</a:t>
            </a:r>
            <a:r>
              <a:rPr dirty="0" sz="2000" spc="27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un </a:t>
            </a:r>
            <a:r>
              <a:rPr dirty="0" sz="2000">
                <a:latin typeface="Calibri"/>
                <a:cs typeface="Calibri"/>
              </a:rPr>
              <a:t>archivo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especifico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utiliza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secuencia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asociada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para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dirigir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funcionamiento </a:t>
            </a:r>
            <a:r>
              <a:rPr dirty="0" sz="2000">
                <a:latin typeface="Calibri"/>
                <a:cs typeface="Calibri"/>
              </a:rPr>
              <a:t>de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funciones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E/S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buffer.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1017" y="2953893"/>
            <a:ext cx="8272145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1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puntero</a:t>
            </a:r>
            <a:r>
              <a:rPr dirty="0" sz="2000" spc="1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1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1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archivo</a:t>
            </a:r>
            <a:r>
              <a:rPr dirty="0" sz="2000" spc="1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1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1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</a:t>
            </a:r>
            <a:r>
              <a:rPr dirty="0" sz="2000" spc="1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1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tipo</a:t>
            </a:r>
            <a:r>
              <a:rPr dirty="0" sz="2000" spc="1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puntero</a:t>
            </a:r>
            <a:r>
              <a:rPr dirty="0" sz="2000" spc="1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</a:t>
            </a:r>
            <a:r>
              <a:rPr dirty="0" sz="2000" spc="1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tipo</a:t>
            </a:r>
            <a:r>
              <a:rPr dirty="0" sz="2000" spc="1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FILE</a:t>
            </a:r>
            <a:r>
              <a:rPr dirty="0" sz="2000" spc="1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19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se </a:t>
            </a:r>
            <a:r>
              <a:rPr dirty="0" sz="2000" b="1">
                <a:latin typeface="Calibri"/>
                <a:cs typeface="Calibri"/>
              </a:rPr>
              <a:t>define</a:t>
            </a:r>
            <a:r>
              <a:rPr dirty="0" sz="2000" spc="30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2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STDIO.H.</a:t>
            </a:r>
            <a:r>
              <a:rPr dirty="0" sz="2000" spc="2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30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programa</a:t>
            </a:r>
            <a:r>
              <a:rPr dirty="0" sz="2000" spc="2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necesita</a:t>
            </a:r>
            <a:r>
              <a:rPr dirty="0" sz="2000" spc="2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utilizar</a:t>
            </a:r>
            <a:r>
              <a:rPr dirty="0" sz="2000" spc="2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punteros</a:t>
            </a:r>
            <a:r>
              <a:rPr dirty="0" sz="2000" spc="30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2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archivos</a:t>
            </a:r>
            <a:r>
              <a:rPr dirty="0" sz="2000" spc="29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para </a:t>
            </a:r>
            <a:r>
              <a:rPr dirty="0" sz="2000" b="1">
                <a:latin typeface="Calibri"/>
                <a:cs typeface="Calibri"/>
              </a:rPr>
              <a:t>leer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escribir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mismos.</a:t>
            </a:r>
            <a:r>
              <a:rPr dirty="0" sz="2000" spc="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Para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obtener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este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tipo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utiliza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secuencia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como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esta: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71017" y="4427982"/>
            <a:ext cx="6635115" cy="1367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31950">
              <a:lnSpc>
                <a:spcPct val="100000"/>
              </a:lnSpc>
              <a:spcBef>
                <a:spcPts val="100"/>
              </a:spcBef>
              <a:tabLst>
                <a:tab pos="2688590" algn="l"/>
              </a:tabLst>
            </a:pPr>
            <a:r>
              <a:rPr dirty="0" sz="4400" b="1">
                <a:latin typeface="Calibri"/>
                <a:cs typeface="Calibri"/>
              </a:rPr>
              <a:t>FILE</a:t>
            </a:r>
            <a:r>
              <a:rPr dirty="0" sz="4400" spc="-75" b="1">
                <a:latin typeface="Calibri"/>
                <a:cs typeface="Calibri"/>
              </a:rPr>
              <a:t> </a:t>
            </a:r>
            <a:r>
              <a:rPr dirty="0" sz="4400" spc="-10" b="1">
                <a:latin typeface="Calibri"/>
                <a:cs typeface="Calibri"/>
              </a:rPr>
              <a:t>*NombreArchivo Ejemplo:</a:t>
            </a:r>
            <a:r>
              <a:rPr dirty="0" sz="4400" b="1">
                <a:latin typeface="Calibri"/>
                <a:cs typeface="Calibri"/>
              </a:rPr>
              <a:t>	FILE</a:t>
            </a:r>
            <a:r>
              <a:rPr dirty="0" sz="4400" spc="-60" b="1">
                <a:latin typeface="Calibri"/>
                <a:cs typeface="Calibri"/>
              </a:rPr>
              <a:t> </a:t>
            </a:r>
            <a:r>
              <a:rPr dirty="0" sz="4400" spc="-10" b="1">
                <a:latin typeface="Calibri"/>
                <a:cs typeface="Calibri"/>
              </a:rPr>
              <a:t>*arch;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29590" y="1419808"/>
            <a:ext cx="8416925" cy="4294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715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2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punteros</a:t>
            </a:r>
            <a:r>
              <a:rPr dirty="0" sz="2000" spc="2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2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Lenguaje</a:t>
            </a:r>
            <a:r>
              <a:rPr dirty="0" sz="2000" spc="2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</a:t>
            </a:r>
            <a:r>
              <a:rPr dirty="0" sz="2000" spc="22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,</a:t>
            </a:r>
            <a:r>
              <a:rPr dirty="0" sz="2000" spc="2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son</a:t>
            </a:r>
            <a:r>
              <a:rPr dirty="0" sz="2000" spc="22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variables</a:t>
            </a:r>
            <a:r>
              <a:rPr dirty="0" sz="2000" spc="22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2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"</a:t>
            </a:r>
            <a:r>
              <a:rPr dirty="0" sz="2000" spc="2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apuntan</a:t>
            </a:r>
            <a:r>
              <a:rPr dirty="0" sz="2000" spc="22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"</a:t>
            </a:r>
            <a:r>
              <a:rPr dirty="0" sz="2000" spc="2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,</a:t>
            </a:r>
            <a:r>
              <a:rPr dirty="0" sz="2000" spc="22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2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decir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que </a:t>
            </a:r>
            <a:r>
              <a:rPr dirty="0" sz="2000" b="1">
                <a:latin typeface="Calibri"/>
                <a:cs typeface="Calibri"/>
              </a:rPr>
              <a:t>poseen</a:t>
            </a:r>
            <a:r>
              <a:rPr dirty="0" sz="2000" spc="2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2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dirección</a:t>
            </a:r>
            <a:r>
              <a:rPr dirty="0" sz="2000" spc="2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2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las</a:t>
            </a:r>
            <a:r>
              <a:rPr dirty="0" sz="2000" spc="2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ubicaciones</a:t>
            </a:r>
            <a:r>
              <a:rPr dirty="0" sz="2000" spc="2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2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memoria</a:t>
            </a:r>
            <a:r>
              <a:rPr dirty="0" sz="2000" spc="254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2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otras</a:t>
            </a:r>
            <a:r>
              <a:rPr dirty="0" sz="2000" spc="2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variables,</a:t>
            </a:r>
            <a:r>
              <a:rPr dirty="0" sz="2000" spc="2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26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por </a:t>
            </a:r>
            <a:r>
              <a:rPr dirty="0" sz="2000" b="1">
                <a:latin typeface="Calibri"/>
                <a:cs typeface="Calibri"/>
              </a:rPr>
              <a:t>medio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ellos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tiene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método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acceso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todas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ellas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50" b="1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2405"/>
              </a:spcBef>
            </a:pP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1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punteros</a:t>
            </a:r>
            <a:r>
              <a:rPr dirty="0" sz="2000" spc="1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1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declaran</a:t>
            </a:r>
            <a:r>
              <a:rPr dirty="0" sz="2000" spc="1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utilizando</a:t>
            </a:r>
            <a:r>
              <a:rPr dirty="0" sz="2000" spc="1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1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operador</a:t>
            </a:r>
            <a:r>
              <a:rPr dirty="0" sz="2000" spc="1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</a:t>
            </a:r>
            <a:r>
              <a:rPr dirty="0" sz="2000" spc="1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(asterisco)</a:t>
            </a:r>
            <a:r>
              <a:rPr dirty="0" sz="2000" spc="1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entre</a:t>
            </a:r>
            <a:r>
              <a:rPr dirty="0" sz="2000" spc="1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1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tipo</a:t>
            </a:r>
            <a:r>
              <a:rPr dirty="0" sz="2000" spc="1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13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el </a:t>
            </a:r>
            <a:r>
              <a:rPr dirty="0" sz="2000" b="1">
                <a:latin typeface="Calibri"/>
                <a:cs typeface="Calibri"/>
              </a:rPr>
              <a:t>identificador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variable,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por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ejemplo:</a:t>
            </a:r>
            <a:endParaRPr sz="2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latin typeface="Calibri"/>
                <a:cs typeface="Calibri"/>
              </a:rPr>
              <a:t>char</a:t>
            </a:r>
            <a:r>
              <a:rPr dirty="0" sz="2000" spc="-10" b="1">
                <a:latin typeface="Calibri"/>
                <a:cs typeface="Calibri"/>
              </a:rPr>
              <a:t> *ptr;</a:t>
            </a:r>
            <a:endParaRPr sz="2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latin typeface="Calibri"/>
                <a:cs typeface="Calibri"/>
              </a:rPr>
              <a:t>Con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operador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*,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declara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como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puntero.</a:t>
            </a:r>
            <a:endParaRPr sz="2000">
              <a:latin typeface="Calibri"/>
              <a:cs typeface="Calibri"/>
            </a:endParaRPr>
          </a:p>
          <a:p>
            <a:pPr algn="just" marL="12700" marR="5715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3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punteros</a:t>
            </a:r>
            <a:r>
              <a:rPr dirty="0" sz="2000" spc="35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son</a:t>
            </a:r>
            <a:r>
              <a:rPr dirty="0" sz="2000" spc="35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variables</a:t>
            </a:r>
            <a:r>
              <a:rPr dirty="0" sz="2000" spc="3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35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almacenen</a:t>
            </a:r>
            <a:r>
              <a:rPr dirty="0" sz="2000" spc="35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números</a:t>
            </a:r>
            <a:r>
              <a:rPr dirty="0" sz="2000" spc="3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enteros.</a:t>
            </a:r>
            <a:r>
              <a:rPr dirty="0" sz="2000" spc="4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3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tipo</a:t>
            </a:r>
            <a:r>
              <a:rPr dirty="0" sz="2000" spc="35" b="1">
                <a:latin typeface="Calibri"/>
                <a:cs typeface="Calibri"/>
              </a:rPr>
              <a:t>  </a:t>
            </a:r>
            <a:r>
              <a:rPr dirty="0" sz="2000" spc="-20" b="1">
                <a:latin typeface="Calibri"/>
                <a:cs typeface="Calibri"/>
              </a:rPr>
              <a:t>char </a:t>
            </a:r>
            <a:r>
              <a:rPr dirty="0" sz="2000" b="1">
                <a:latin typeface="Calibri"/>
                <a:cs typeface="Calibri"/>
              </a:rPr>
              <a:t>indica</a:t>
            </a:r>
            <a:r>
              <a:rPr dirty="0" sz="2000" spc="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“ptr”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almacenara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dirección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</a:t>
            </a:r>
            <a:r>
              <a:rPr dirty="0" sz="2000" spc="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tipo </a:t>
            </a:r>
            <a:r>
              <a:rPr dirty="0" sz="2000" spc="-10" b="1">
                <a:latin typeface="Calibri"/>
                <a:cs typeface="Calibri"/>
              </a:rPr>
              <a:t>char.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43204" y="592455"/>
            <a:ext cx="4698365" cy="610870"/>
            <a:chOff x="243204" y="592455"/>
            <a:chExt cx="4698365" cy="61087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5" y="615696"/>
              <a:ext cx="4661154" cy="58750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204" y="592455"/>
              <a:ext cx="4660265" cy="586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7863" y="554355"/>
            <a:ext cx="4273550" cy="752475"/>
            <a:chOff x="227863" y="554355"/>
            <a:chExt cx="4273550" cy="7524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175" y="577596"/>
              <a:ext cx="4235958" cy="72923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863" y="554355"/>
              <a:ext cx="4236567" cy="728091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4566920" y="554355"/>
            <a:ext cx="1645920" cy="754380"/>
            <a:chOff x="4566920" y="554355"/>
            <a:chExt cx="1645920" cy="75438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4004" y="911406"/>
              <a:ext cx="238518" cy="6319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574540" y="895096"/>
              <a:ext cx="222885" cy="47625"/>
            </a:xfrm>
            <a:custGeom>
              <a:avLst/>
              <a:gdLst/>
              <a:ahLst/>
              <a:cxnLst/>
              <a:rect l="l" t="t" r="r" b="b"/>
              <a:pathLst>
                <a:path w="222885" h="47625">
                  <a:moveTo>
                    <a:pt x="222376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222376" y="47243"/>
                  </a:lnTo>
                  <a:lnTo>
                    <a:pt x="222376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574540" y="895096"/>
              <a:ext cx="222885" cy="47625"/>
            </a:xfrm>
            <a:custGeom>
              <a:avLst/>
              <a:gdLst/>
              <a:ahLst/>
              <a:cxnLst/>
              <a:rect l="l" t="t" r="r" b="b"/>
              <a:pathLst>
                <a:path w="222885" h="47625">
                  <a:moveTo>
                    <a:pt x="0" y="0"/>
                  </a:moveTo>
                  <a:lnTo>
                    <a:pt x="55552" y="0"/>
                  </a:lnTo>
                  <a:lnTo>
                    <a:pt x="111140" y="0"/>
                  </a:lnTo>
                  <a:lnTo>
                    <a:pt x="166752" y="0"/>
                  </a:lnTo>
                  <a:lnTo>
                    <a:pt x="222376" y="0"/>
                  </a:lnTo>
                  <a:lnTo>
                    <a:pt x="222376" y="11811"/>
                  </a:lnTo>
                  <a:lnTo>
                    <a:pt x="222376" y="23622"/>
                  </a:lnTo>
                  <a:lnTo>
                    <a:pt x="222376" y="35433"/>
                  </a:lnTo>
                  <a:lnTo>
                    <a:pt x="222376" y="47243"/>
                  </a:lnTo>
                  <a:lnTo>
                    <a:pt x="166752" y="47243"/>
                  </a:lnTo>
                  <a:lnTo>
                    <a:pt x="111140" y="47243"/>
                  </a:lnTo>
                  <a:lnTo>
                    <a:pt x="55552" y="47243"/>
                  </a:lnTo>
                  <a:lnTo>
                    <a:pt x="0" y="47243"/>
                  </a:lnTo>
                  <a:lnTo>
                    <a:pt x="0" y="35432"/>
                  </a:lnTo>
                  <a:lnTo>
                    <a:pt x="0" y="23621"/>
                  </a:lnTo>
                  <a:lnTo>
                    <a:pt x="0" y="1181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1560" y="577596"/>
              <a:ext cx="1351026" cy="7307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4222" y="554355"/>
              <a:ext cx="1350899" cy="729615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6438" y="1570990"/>
            <a:ext cx="862838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La</a:t>
            </a:r>
            <a:r>
              <a:rPr dirty="0" sz="2400" spc="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función</a:t>
            </a:r>
            <a:r>
              <a:rPr dirty="0" sz="2400" spc="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fopen()</a:t>
            </a:r>
            <a:r>
              <a:rPr dirty="0" sz="2400" spc="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abre</a:t>
            </a:r>
            <a:r>
              <a:rPr dirty="0" sz="2400" spc="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una</a:t>
            </a:r>
            <a:r>
              <a:rPr dirty="0" sz="2400" spc="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secuencia</a:t>
            </a:r>
            <a:r>
              <a:rPr dirty="0" sz="2400" spc="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para</a:t>
            </a:r>
            <a:r>
              <a:rPr dirty="0" sz="2400" spc="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que</a:t>
            </a:r>
            <a:r>
              <a:rPr dirty="0" sz="2400" spc="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pueda</a:t>
            </a:r>
            <a:r>
              <a:rPr dirty="0" sz="2400" spc="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ser</a:t>
            </a:r>
            <a:r>
              <a:rPr dirty="0" sz="2400" spc="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utilizada </a:t>
            </a:r>
            <a:r>
              <a:rPr dirty="0" sz="2400">
                <a:latin typeface="Calibri"/>
                <a:cs typeface="Calibri"/>
              </a:rPr>
              <a:t>y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la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asocia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archivo.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Su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prototipo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56438" y="2511290"/>
            <a:ext cx="8631555" cy="2682875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dirty="0" sz="2000" b="1">
                <a:latin typeface="Calibri"/>
                <a:cs typeface="Calibri"/>
              </a:rPr>
              <a:t>FILE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*fopen(const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char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nombre_archivo,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cost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charmodo);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dirty="0" sz="2400" b="1" i="1">
                <a:latin typeface="Calibri"/>
                <a:cs typeface="Calibri"/>
              </a:rPr>
              <a:t>fichero</a:t>
            </a:r>
            <a:r>
              <a:rPr dirty="0" sz="2400" spc="-45" b="1" i="1">
                <a:latin typeface="Calibri"/>
                <a:cs typeface="Calibri"/>
              </a:rPr>
              <a:t> </a:t>
            </a:r>
            <a:r>
              <a:rPr dirty="0" sz="2400" b="1" i="1">
                <a:latin typeface="Calibri"/>
                <a:cs typeface="Calibri"/>
              </a:rPr>
              <a:t>=</a:t>
            </a:r>
            <a:r>
              <a:rPr dirty="0" sz="2400" spc="-55" b="1" i="1">
                <a:latin typeface="Calibri"/>
                <a:cs typeface="Calibri"/>
              </a:rPr>
              <a:t> </a:t>
            </a:r>
            <a:r>
              <a:rPr dirty="0" sz="2400" b="1" i="1">
                <a:latin typeface="Calibri"/>
                <a:cs typeface="Calibri"/>
              </a:rPr>
              <a:t>fopen</a:t>
            </a:r>
            <a:r>
              <a:rPr dirty="0" sz="2400" spc="-70" b="1" i="1">
                <a:latin typeface="Calibri"/>
                <a:cs typeface="Calibri"/>
              </a:rPr>
              <a:t> </a:t>
            </a:r>
            <a:r>
              <a:rPr dirty="0" sz="2400" b="1" i="1">
                <a:latin typeface="Calibri"/>
                <a:cs typeface="Calibri"/>
              </a:rPr>
              <a:t>(</a:t>
            </a:r>
            <a:r>
              <a:rPr dirty="0" sz="2400" spc="-45" b="1" i="1">
                <a:latin typeface="Calibri"/>
                <a:cs typeface="Calibri"/>
              </a:rPr>
              <a:t> </a:t>
            </a:r>
            <a:r>
              <a:rPr dirty="0" sz="2400" spc="-10" b="1" i="1">
                <a:latin typeface="Calibri"/>
                <a:cs typeface="Calibri"/>
              </a:rPr>
              <a:t>nombre-</a:t>
            </a:r>
            <a:r>
              <a:rPr dirty="0" sz="2400" b="1" i="1">
                <a:latin typeface="Calibri"/>
                <a:cs typeface="Calibri"/>
              </a:rPr>
              <a:t>fichero,</a:t>
            </a:r>
            <a:r>
              <a:rPr dirty="0" sz="2400" spc="-30" b="1" i="1">
                <a:latin typeface="Calibri"/>
                <a:cs typeface="Calibri"/>
              </a:rPr>
              <a:t> </a:t>
            </a:r>
            <a:r>
              <a:rPr dirty="0" sz="2400" spc="-10" b="1" i="1">
                <a:latin typeface="Calibri"/>
                <a:cs typeface="Calibri"/>
              </a:rPr>
              <a:t>modo);</a:t>
            </a:r>
            <a:endParaRPr sz="24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2400"/>
              </a:spcBef>
            </a:pPr>
            <a:r>
              <a:rPr dirty="0" sz="2400" b="1">
                <a:latin typeface="Calibri"/>
                <a:cs typeface="Calibri"/>
              </a:rPr>
              <a:t>Donde</a:t>
            </a:r>
            <a:r>
              <a:rPr dirty="0" sz="2400" spc="20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nombre_archivo</a:t>
            </a:r>
            <a:r>
              <a:rPr dirty="0" sz="2400" spc="2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es</a:t>
            </a:r>
            <a:r>
              <a:rPr dirty="0" sz="2400" spc="20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un</a:t>
            </a:r>
            <a:r>
              <a:rPr dirty="0" sz="2400" spc="2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puntero</a:t>
            </a:r>
            <a:r>
              <a:rPr dirty="0" sz="2400" spc="20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2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una</a:t>
            </a:r>
            <a:r>
              <a:rPr dirty="0" sz="2400" spc="2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cadena</a:t>
            </a:r>
            <a:r>
              <a:rPr dirty="0" sz="2400" spc="20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21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caracteres </a:t>
            </a:r>
            <a:r>
              <a:rPr dirty="0" sz="2400" b="1">
                <a:latin typeface="Calibri"/>
                <a:cs typeface="Calibri"/>
              </a:rPr>
              <a:t>que</a:t>
            </a:r>
            <a:r>
              <a:rPr dirty="0" sz="2400" spc="1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representan</a:t>
            </a:r>
            <a:r>
              <a:rPr dirty="0" sz="2400" spc="1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un</a:t>
            </a:r>
            <a:r>
              <a:rPr dirty="0" sz="2400" spc="1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nombre</a:t>
            </a:r>
            <a:r>
              <a:rPr dirty="0" sz="2400" spc="1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valido</a:t>
            </a:r>
            <a:r>
              <a:rPr dirty="0" sz="2400" spc="1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del</a:t>
            </a:r>
            <a:r>
              <a:rPr dirty="0" sz="2400" spc="1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archivo</a:t>
            </a:r>
            <a:r>
              <a:rPr dirty="0" sz="2400" spc="1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y</a:t>
            </a:r>
            <a:r>
              <a:rPr dirty="0" sz="2400" spc="1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puede</a:t>
            </a:r>
            <a:r>
              <a:rPr dirty="0" sz="2400" spc="1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incluir</a:t>
            </a:r>
            <a:r>
              <a:rPr dirty="0" sz="2400" spc="16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una </a:t>
            </a:r>
            <a:r>
              <a:rPr dirty="0" sz="2400" b="1">
                <a:latin typeface="Calibri"/>
                <a:cs typeface="Calibri"/>
              </a:rPr>
              <a:t>especificación</a:t>
            </a:r>
            <a:r>
              <a:rPr dirty="0" sz="2400" spc="6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del</a:t>
            </a:r>
            <a:r>
              <a:rPr dirty="0" sz="2400" spc="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directorio.</a:t>
            </a:r>
            <a:r>
              <a:rPr dirty="0" sz="2400" spc="55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La</a:t>
            </a:r>
            <a:r>
              <a:rPr dirty="0" sz="2400" spc="65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cadena</a:t>
            </a:r>
            <a:r>
              <a:rPr dirty="0" sz="2400" spc="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la</a:t>
            </a:r>
            <a:r>
              <a:rPr dirty="0" sz="2400" spc="65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que</a:t>
            </a:r>
            <a:r>
              <a:rPr dirty="0" sz="2400" spc="75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apunta</a:t>
            </a:r>
            <a:r>
              <a:rPr dirty="0" sz="2400" spc="70" b="1">
                <a:latin typeface="Calibri"/>
                <a:cs typeface="Calibri"/>
              </a:rPr>
              <a:t>  </a:t>
            </a:r>
            <a:r>
              <a:rPr dirty="0" sz="2400" spc="-20" b="1">
                <a:latin typeface="Calibri"/>
                <a:cs typeface="Calibri"/>
              </a:rPr>
              <a:t>modo </a:t>
            </a:r>
            <a:r>
              <a:rPr dirty="0" sz="2400" spc="-10" b="1">
                <a:latin typeface="Calibri"/>
                <a:cs typeface="Calibri"/>
              </a:rPr>
              <a:t>determina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como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se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abre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archivo.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9615" y="1413205"/>
            <a:ext cx="8631555" cy="4294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3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forma</a:t>
            </a:r>
            <a:r>
              <a:rPr dirty="0" sz="2000" spc="3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habitual</a:t>
            </a:r>
            <a:r>
              <a:rPr dirty="0" sz="2000" spc="3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3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utilizar</a:t>
            </a:r>
            <a:r>
              <a:rPr dirty="0" sz="2000" spc="3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3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instrucción</a:t>
            </a:r>
            <a:r>
              <a:rPr dirty="0" sz="2000" spc="3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fopen</a:t>
            </a:r>
            <a:r>
              <a:rPr dirty="0" sz="2000" spc="3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3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dentro</a:t>
            </a:r>
            <a:r>
              <a:rPr dirty="0" sz="2000" spc="3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3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3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sentencia </a:t>
            </a:r>
            <a:r>
              <a:rPr dirty="0" sz="2000" b="1">
                <a:latin typeface="Calibri"/>
                <a:cs typeface="Calibri"/>
              </a:rPr>
              <a:t>condicional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permita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conocer si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ha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producido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 no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error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apertura,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por </a:t>
            </a:r>
            <a:r>
              <a:rPr dirty="0" sz="2000" spc="-10" b="1">
                <a:latin typeface="Calibri"/>
                <a:cs typeface="Calibri"/>
              </a:rPr>
              <a:t>ejemplo:</a:t>
            </a:r>
            <a:endParaRPr sz="2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latin typeface="Calibri"/>
                <a:cs typeface="Calibri"/>
              </a:rPr>
              <a:t>FlLE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*fich;</a:t>
            </a:r>
            <a:endParaRPr sz="2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2405"/>
              </a:spcBef>
            </a:pPr>
            <a:r>
              <a:rPr dirty="0" sz="2000" b="1">
                <a:latin typeface="Calibri"/>
                <a:cs typeface="Calibri"/>
              </a:rPr>
              <a:t>if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((fich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= </a:t>
            </a:r>
            <a:r>
              <a:rPr dirty="0" sz="2000" spc="-10" b="1">
                <a:latin typeface="Calibri"/>
                <a:cs typeface="Calibri"/>
              </a:rPr>
              <a:t>fopen("nomfich.dat",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"r")) == </a:t>
            </a:r>
            <a:r>
              <a:rPr dirty="0" sz="2000" spc="-10" b="1">
                <a:latin typeface="Calibri"/>
                <a:cs typeface="Calibri"/>
              </a:rPr>
              <a:t>NULL)</a:t>
            </a:r>
            <a:endParaRPr sz="2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{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/*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control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del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error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apertura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</a:t>
            </a:r>
            <a:r>
              <a:rPr dirty="0" sz="2000" spc="-50" b="1">
                <a:latin typeface="Calibri"/>
                <a:cs typeface="Calibri"/>
              </a:rPr>
              <a:t> /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latin typeface="Calibri"/>
                <a:cs typeface="Calibri"/>
              </a:rPr>
              <a:t>printf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(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"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Error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apertura.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posible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fichero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no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exista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\n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");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114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resultado</a:t>
            </a:r>
            <a:r>
              <a:rPr dirty="0" sz="2000" spc="1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1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fopen</a:t>
            </a:r>
            <a:r>
              <a:rPr dirty="0" sz="2000" spc="1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1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almacena</a:t>
            </a:r>
            <a:r>
              <a:rPr dirty="0" sz="2000" spc="1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114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10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</a:t>
            </a:r>
            <a:r>
              <a:rPr dirty="0" sz="2000" spc="1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fich</a:t>
            </a:r>
            <a:r>
              <a:rPr dirty="0" sz="2000" spc="1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1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después</a:t>
            </a:r>
            <a:r>
              <a:rPr dirty="0" sz="2000" spc="1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1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compara</a:t>
            </a:r>
            <a:r>
              <a:rPr dirty="0" sz="2000" spc="114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fich </a:t>
            </a:r>
            <a:r>
              <a:rPr dirty="0" sz="2000" b="1">
                <a:latin typeface="Calibri"/>
                <a:cs typeface="Calibri"/>
              </a:rPr>
              <a:t>con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NULL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para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saber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si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ha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producido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algún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error.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4" name="object 4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43204" y="619759"/>
            <a:ext cx="3836035" cy="609600"/>
            <a:chOff x="243204" y="619759"/>
            <a:chExt cx="3836035" cy="60960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5" y="643127"/>
              <a:ext cx="3798570" cy="58597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204" y="619759"/>
              <a:ext cx="3797681" cy="585216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4132453" y="619759"/>
            <a:ext cx="1480185" cy="610870"/>
            <a:chOff x="4132453" y="619759"/>
            <a:chExt cx="1480185" cy="61087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9664" y="909764"/>
              <a:ext cx="214109" cy="5403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140073" y="893825"/>
              <a:ext cx="199390" cy="38100"/>
            </a:xfrm>
            <a:custGeom>
              <a:avLst/>
              <a:gdLst/>
              <a:ahLst/>
              <a:cxnLst/>
              <a:rect l="l" t="t" r="r" b="b"/>
              <a:pathLst>
                <a:path w="199389" h="38100">
                  <a:moveTo>
                    <a:pt x="199262" y="0"/>
                  </a:moveTo>
                  <a:lnTo>
                    <a:pt x="0" y="0"/>
                  </a:lnTo>
                  <a:lnTo>
                    <a:pt x="0" y="37719"/>
                  </a:lnTo>
                  <a:lnTo>
                    <a:pt x="199262" y="37719"/>
                  </a:lnTo>
                  <a:lnTo>
                    <a:pt x="199262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140073" y="893825"/>
              <a:ext cx="199390" cy="38100"/>
            </a:xfrm>
            <a:custGeom>
              <a:avLst/>
              <a:gdLst/>
              <a:ahLst/>
              <a:cxnLst/>
              <a:rect l="l" t="t" r="r" b="b"/>
              <a:pathLst>
                <a:path w="199389" h="38100">
                  <a:moveTo>
                    <a:pt x="0" y="0"/>
                  </a:moveTo>
                  <a:lnTo>
                    <a:pt x="49815" y="0"/>
                  </a:lnTo>
                  <a:lnTo>
                    <a:pt x="99631" y="0"/>
                  </a:lnTo>
                  <a:lnTo>
                    <a:pt x="149447" y="0"/>
                  </a:lnTo>
                  <a:lnTo>
                    <a:pt x="199262" y="0"/>
                  </a:lnTo>
                  <a:lnTo>
                    <a:pt x="199262" y="9429"/>
                  </a:lnTo>
                  <a:lnTo>
                    <a:pt x="199262" y="18859"/>
                  </a:lnTo>
                  <a:lnTo>
                    <a:pt x="199262" y="28289"/>
                  </a:lnTo>
                  <a:lnTo>
                    <a:pt x="199262" y="37719"/>
                  </a:lnTo>
                  <a:lnTo>
                    <a:pt x="149447" y="37719"/>
                  </a:lnTo>
                  <a:lnTo>
                    <a:pt x="99631" y="37719"/>
                  </a:lnTo>
                  <a:lnTo>
                    <a:pt x="49815" y="37719"/>
                  </a:lnTo>
                  <a:lnTo>
                    <a:pt x="0" y="37719"/>
                  </a:lnTo>
                  <a:lnTo>
                    <a:pt x="0" y="28289"/>
                  </a:lnTo>
                  <a:lnTo>
                    <a:pt x="0" y="18859"/>
                  </a:lnTo>
                  <a:lnTo>
                    <a:pt x="0" y="9429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9788" y="643127"/>
              <a:ext cx="1212341" cy="58750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3085" y="619759"/>
              <a:ext cx="1211961" cy="586486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5682615" y="619505"/>
            <a:ext cx="2075814" cy="483234"/>
            <a:chOff x="5682615" y="619505"/>
            <a:chExt cx="2075814" cy="483234"/>
          </a:xfrm>
        </p:grpSpPr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9572" y="903773"/>
              <a:ext cx="137947" cy="8149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2615" y="880236"/>
              <a:ext cx="137287" cy="8013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8360" y="643127"/>
              <a:ext cx="1829562" cy="45948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91911" y="619505"/>
              <a:ext cx="1829435" cy="458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46367" y="621030"/>
            <a:ext cx="7515859" cy="611505"/>
            <a:chOff x="146367" y="621030"/>
            <a:chExt cx="7515859" cy="61150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79" y="644652"/>
              <a:ext cx="4990338" cy="58750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367" y="621030"/>
              <a:ext cx="4988877" cy="58674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6839" y="917448"/>
              <a:ext cx="148589" cy="6172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167249" y="901192"/>
              <a:ext cx="133350" cy="46355"/>
            </a:xfrm>
            <a:custGeom>
              <a:avLst/>
              <a:gdLst/>
              <a:ahLst/>
              <a:cxnLst/>
              <a:rect l="l" t="t" r="r" b="b"/>
              <a:pathLst>
                <a:path w="133350" h="46355">
                  <a:moveTo>
                    <a:pt x="133223" y="0"/>
                  </a:moveTo>
                  <a:lnTo>
                    <a:pt x="0" y="0"/>
                  </a:lnTo>
                  <a:lnTo>
                    <a:pt x="0" y="46355"/>
                  </a:lnTo>
                  <a:lnTo>
                    <a:pt x="133223" y="46355"/>
                  </a:lnTo>
                  <a:lnTo>
                    <a:pt x="13322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167249" y="901192"/>
              <a:ext cx="133350" cy="46355"/>
            </a:xfrm>
            <a:custGeom>
              <a:avLst/>
              <a:gdLst/>
              <a:ahLst/>
              <a:cxnLst/>
              <a:rect l="l" t="t" r="r" b="b"/>
              <a:pathLst>
                <a:path w="133350" h="46355">
                  <a:moveTo>
                    <a:pt x="0" y="0"/>
                  </a:moveTo>
                  <a:lnTo>
                    <a:pt x="33335" y="0"/>
                  </a:lnTo>
                  <a:lnTo>
                    <a:pt x="66659" y="0"/>
                  </a:lnTo>
                  <a:lnTo>
                    <a:pt x="99958" y="0"/>
                  </a:lnTo>
                  <a:lnTo>
                    <a:pt x="133223" y="0"/>
                  </a:lnTo>
                  <a:lnTo>
                    <a:pt x="133223" y="11618"/>
                  </a:lnTo>
                  <a:lnTo>
                    <a:pt x="133223" y="23225"/>
                  </a:lnTo>
                  <a:lnTo>
                    <a:pt x="133223" y="34807"/>
                  </a:lnTo>
                  <a:lnTo>
                    <a:pt x="133223" y="46355"/>
                  </a:lnTo>
                  <a:lnTo>
                    <a:pt x="99958" y="46355"/>
                  </a:lnTo>
                  <a:lnTo>
                    <a:pt x="66659" y="46355"/>
                  </a:lnTo>
                  <a:lnTo>
                    <a:pt x="33335" y="46355"/>
                  </a:lnTo>
                  <a:lnTo>
                    <a:pt x="0" y="46355"/>
                  </a:lnTo>
                  <a:lnTo>
                    <a:pt x="0" y="34807"/>
                  </a:lnTo>
                  <a:lnTo>
                    <a:pt x="0" y="23225"/>
                  </a:lnTo>
                  <a:lnTo>
                    <a:pt x="0" y="11618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61432" y="655332"/>
              <a:ext cx="2300477" cy="45185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4983" y="631825"/>
              <a:ext cx="2299462" cy="45085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221691" y="1282446"/>
            <a:ext cx="7329170" cy="4415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5732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FILE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*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datosdatos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fopen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(“nombres.dat”,”r”);</a:t>
            </a:r>
            <a:endParaRPr sz="24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2880"/>
              </a:spcBef>
            </a:pPr>
            <a:r>
              <a:rPr dirty="0" sz="2400" b="1">
                <a:latin typeface="Calibri"/>
                <a:cs typeface="Calibri"/>
              </a:rPr>
              <a:t>Otras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formas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abrir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archivo:</a:t>
            </a:r>
            <a:endParaRPr sz="2400">
              <a:latin typeface="Calibri"/>
              <a:cs typeface="Calibri"/>
            </a:endParaRPr>
          </a:p>
          <a:p>
            <a:pPr algn="just" marL="2120265" marR="601980" indent="889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datos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fopen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(“nombres.dat”, </a:t>
            </a:r>
            <a:r>
              <a:rPr dirty="0" sz="2400" spc="-10" b="1">
                <a:latin typeface="Calibri"/>
                <a:cs typeface="Calibri"/>
              </a:rPr>
              <a:t>“w”); </a:t>
            </a:r>
            <a:r>
              <a:rPr dirty="0" sz="2400" b="1">
                <a:latin typeface="Calibri"/>
                <a:cs typeface="Calibri"/>
              </a:rPr>
              <a:t>datos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fopen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(“nombres.dat”,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“a”); </a:t>
            </a:r>
            <a:r>
              <a:rPr dirty="0" sz="2400" b="1">
                <a:latin typeface="Calibri"/>
                <a:cs typeface="Calibri"/>
              </a:rPr>
              <a:t>datos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=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fopen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(“nombres.dat”,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“ra”);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¿Por</a:t>
            </a:r>
            <a:r>
              <a:rPr dirty="0" u="sng" sz="2400" spc="-4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qué</a:t>
            </a:r>
            <a:r>
              <a:rPr dirty="0" u="sng" sz="2400" spc="-3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</a:t>
            </a:r>
            <a:r>
              <a:rPr dirty="0" u="sng" sz="2400" spc="-4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</a:t>
            </a:r>
            <a:r>
              <a:rPr dirty="0" u="sng" sz="240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puede</a:t>
            </a:r>
            <a:r>
              <a:rPr dirty="0" u="sng" sz="2400" spc="-3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abrir</a:t>
            </a:r>
            <a:r>
              <a:rPr dirty="0" u="sng" sz="2400" spc="-3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</a:t>
            </a:r>
            <a:r>
              <a:rPr dirty="0" u="sng" sz="2400" spc="-4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fichero?</a:t>
            </a:r>
            <a:endParaRPr sz="2400">
              <a:latin typeface="Calibri"/>
              <a:cs typeface="Calibri"/>
            </a:endParaRPr>
          </a:p>
          <a:p>
            <a:pPr marL="2404745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2404745" algn="l"/>
              </a:tabLst>
            </a:pPr>
            <a:r>
              <a:rPr dirty="0" sz="2400" b="1">
                <a:latin typeface="Calibri"/>
                <a:cs typeface="Calibri"/>
              </a:rPr>
              <a:t>No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existe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archivo</a:t>
            </a:r>
            <a:endParaRPr sz="2400">
              <a:latin typeface="Calibri"/>
              <a:cs typeface="Calibri"/>
            </a:endParaRPr>
          </a:p>
          <a:p>
            <a:pPr marL="2404745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2404745" algn="l"/>
              </a:tabLst>
            </a:pPr>
            <a:r>
              <a:rPr dirty="0" sz="2400" b="1">
                <a:latin typeface="Calibri"/>
                <a:cs typeface="Calibri"/>
              </a:rPr>
              <a:t>Disco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lleno</a:t>
            </a:r>
            <a:endParaRPr sz="2400">
              <a:latin typeface="Calibri"/>
              <a:cs typeface="Calibri"/>
            </a:endParaRPr>
          </a:p>
          <a:p>
            <a:pPr marL="2404745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2404745" algn="l"/>
              </a:tabLst>
            </a:pPr>
            <a:r>
              <a:rPr dirty="0" sz="2400" b="1">
                <a:latin typeface="Calibri"/>
                <a:cs typeface="Calibri"/>
              </a:rPr>
              <a:t>Nombre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incorrecto</a:t>
            </a:r>
            <a:endParaRPr sz="2400">
              <a:latin typeface="Calibri"/>
              <a:cs typeface="Calibri"/>
            </a:endParaRPr>
          </a:p>
          <a:p>
            <a:pPr marL="2404745" indent="-114300">
              <a:lnSpc>
                <a:spcPct val="100000"/>
              </a:lnSpc>
              <a:spcBef>
                <a:spcPts val="5"/>
              </a:spcBef>
              <a:buSzPct val="95833"/>
              <a:buFont typeface="Arial MT"/>
              <a:buChar char="•"/>
              <a:tabLst>
                <a:tab pos="2404745" algn="l"/>
              </a:tabLst>
            </a:pPr>
            <a:r>
              <a:rPr dirty="0" sz="2400" b="1">
                <a:latin typeface="Calibri"/>
                <a:cs typeface="Calibri"/>
              </a:rPr>
              <a:t>Directorio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no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válido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3014" y="945261"/>
            <a:ext cx="8559165" cy="5208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858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Calibri"/>
                <a:cs typeface="Calibri"/>
              </a:rPr>
              <a:t>……………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int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main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()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0" b="1">
                <a:latin typeface="Calibri"/>
                <a:cs typeface="Calibri"/>
              </a:rPr>
              <a:t>{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FILE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*parch;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 spc="-20" b="1">
                <a:latin typeface="Calibri"/>
                <a:cs typeface="Calibri"/>
              </a:rPr>
              <a:t>if((parch=fopen(“c:\banco.dat”,”rb”))==NULL)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//Se</a:t>
            </a:r>
            <a:r>
              <a:rPr dirty="0" sz="1600" spc="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abre</a:t>
            </a:r>
            <a:r>
              <a:rPr dirty="0" sz="1600" spc="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en</a:t>
            </a:r>
            <a:r>
              <a:rPr dirty="0" sz="1600" spc="1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modo</a:t>
            </a:r>
            <a:r>
              <a:rPr dirty="0" sz="1600" spc="39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lectura</a:t>
            </a:r>
            <a:endParaRPr sz="1600">
              <a:latin typeface="Calibri"/>
              <a:cs typeface="Calibri"/>
            </a:endParaRPr>
          </a:p>
          <a:p>
            <a:pPr marL="1212215">
              <a:lnSpc>
                <a:spcPct val="100000"/>
              </a:lnSpc>
            </a:pPr>
            <a:r>
              <a:rPr dirty="0" sz="2000" spc="-10" b="1">
                <a:latin typeface="Calibri"/>
                <a:cs typeface="Calibri"/>
              </a:rPr>
              <a:t>if((parch=fopen(“c:\banco.dat”,”wb”))==NULL)</a:t>
            </a:r>
            <a:endParaRPr sz="2000">
              <a:latin typeface="Calibri"/>
              <a:cs typeface="Calibri"/>
            </a:endParaRPr>
          </a:p>
          <a:p>
            <a:pPr marL="1555115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//Si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modo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anterior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dio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error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archivo</a:t>
            </a:r>
            <a:endParaRPr sz="2000">
              <a:latin typeface="Calibri"/>
              <a:cs typeface="Calibri"/>
            </a:endParaRPr>
          </a:p>
          <a:p>
            <a:pPr marL="1440815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{</a:t>
            </a:r>
            <a:r>
              <a:rPr dirty="0" sz="2000" spc="40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//no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existe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,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por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tanto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crea</a:t>
            </a:r>
            <a:endParaRPr sz="20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printf(“\nEl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archivo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no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puede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ser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abierto”);</a:t>
            </a:r>
            <a:endParaRPr sz="20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</a:pPr>
            <a:r>
              <a:rPr dirty="0" sz="2000" spc="-5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marL="12700" marR="6303645" indent="80010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latin typeface="Calibri"/>
                <a:cs typeface="Calibri"/>
              </a:rPr>
              <a:t>fclose(parch); </a:t>
            </a:r>
            <a:r>
              <a:rPr dirty="0" sz="2000" b="1">
                <a:latin typeface="Calibri"/>
                <a:cs typeface="Calibri"/>
              </a:rPr>
              <a:t>Return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0;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50" b="1">
                <a:latin typeface="Calibri"/>
                <a:cs typeface="Calibri"/>
              </a:rPr>
              <a:t>}</a:t>
            </a:r>
            <a:endParaRPr sz="2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2395"/>
              </a:spcBef>
            </a:pP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4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idea</a:t>
            </a:r>
            <a:r>
              <a:rPr dirty="0" sz="2000" spc="4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4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abrir</a:t>
            </a:r>
            <a:r>
              <a:rPr dirty="0" sz="2000" spc="4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4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archivo</a:t>
            </a:r>
            <a:r>
              <a:rPr dirty="0" sz="2000" spc="4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para</a:t>
            </a:r>
            <a:r>
              <a:rPr dirty="0" sz="2000" spc="4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leer</a:t>
            </a:r>
            <a:r>
              <a:rPr dirty="0" sz="2000" spc="4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,</a:t>
            </a:r>
            <a:r>
              <a:rPr dirty="0" sz="2000" spc="4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4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4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caso</a:t>
            </a:r>
            <a:r>
              <a:rPr dirty="0" sz="2000" spc="4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4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4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exista</a:t>
            </a:r>
            <a:r>
              <a:rPr dirty="0" sz="2000" spc="45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46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trabaja </a:t>
            </a:r>
            <a:r>
              <a:rPr dirty="0" sz="2000" b="1">
                <a:latin typeface="Calibri"/>
                <a:cs typeface="Calibri"/>
              </a:rPr>
              <a:t>normalmente</a:t>
            </a:r>
            <a:r>
              <a:rPr dirty="0" sz="2000" spc="2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,</a:t>
            </a:r>
            <a:r>
              <a:rPr dirty="0" sz="2000" spc="2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pero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si</a:t>
            </a:r>
            <a:r>
              <a:rPr dirty="0" sz="2000" spc="22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no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existe</a:t>
            </a:r>
            <a:r>
              <a:rPr dirty="0" sz="2000" spc="2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abre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segundo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fopen.</a:t>
            </a:r>
            <a:r>
              <a:rPr dirty="0" sz="2000" spc="2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2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esta</a:t>
            </a:r>
            <a:r>
              <a:rPr dirty="0" sz="2000" spc="22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forma</a:t>
            </a:r>
            <a:r>
              <a:rPr dirty="0" sz="2000" spc="23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nos </a:t>
            </a:r>
            <a:r>
              <a:rPr dirty="0" sz="2000" b="1">
                <a:latin typeface="Calibri"/>
                <a:cs typeface="Calibri"/>
              </a:rPr>
              <a:t>evitamos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borrar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archivo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existe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tiene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datos.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4" name="object 4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7215" y="828421"/>
            <a:ext cx="174244" cy="8026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06692" y="567055"/>
            <a:ext cx="7516495" cy="612140"/>
            <a:chOff x="206692" y="567055"/>
            <a:chExt cx="7516495" cy="61214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39" y="591312"/>
              <a:ext cx="4947666" cy="58750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692" y="567309"/>
              <a:ext cx="4947221" cy="58648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3791" y="851957"/>
              <a:ext cx="174523" cy="8149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0095" y="591312"/>
              <a:ext cx="2382774" cy="45948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4154" y="567055"/>
              <a:ext cx="2380615" cy="459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7329" y="549655"/>
            <a:ext cx="5130800" cy="537845"/>
            <a:chOff x="227329" y="549655"/>
            <a:chExt cx="5130800" cy="5378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651" y="573023"/>
              <a:ext cx="5093970" cy="5143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329" y="549655"/>
              <a:ext cx="5092827" cy="51358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5466715" y="549655"/>
            <a:ext cx="2276475" cy="682625"/>
            <a:chOff x="5466715" y="549655"/>
            <a:chExt cx="2276475" cy="68262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3164" y="873310"/>
              <a:ext cx="322325" cy="5861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474335" y="857122"/>
              <a:ext cx="306705" cy="42545"/>
            </a:xfrm>
            <a:custGeom>
              <a:avLst/>
              <a:gdLst/>
              <a:ahLst/>
              <a:cxnLst/>
              <a:rect l="l" t="t" r="r" b="b"/>
              <a:pathLst>
                <a:path w="306704" h="42544">
                  <a:moveTo>
                    <a:pt x="306197" y="0"/>
                  </a:moveTo>
                  <a:lnTo>
                    <a:pt x="0" y="0"/>
                  </a:lnTo>
                  <a:lnTo>
                    <a:pt x="0" y="42417"/>
                  </a:lnTo>
                  <a:lnTo>
                    <a:pt x="306197" y="42417"/>
                  </a:lnTo>
                  <a:lnTo>
                    <a:pt x="306197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4335" y="857122"/>
              <a:ext cx="306705" cy="42545"/>
            </a:xfrm>
            <a:custGeom>
              <a:avLst/>
              <a:gdLst/>
              <a:ahLst/>
              <a:cxnLst/>
              <a:rect l="l" t="t" r="r" b="b"/>
              <a:pathLst>
                <a:path w="306704" h="42544">
                  <a:moveTo>
                    <a:pt x="0" y="0"/>
                  </a:moveTo>
                  <a:lnTo>
                    <a:pt x="0" y="0"/>
                  </a:lnTo>
                  <a:lnTo>
                    <a:pt x="306197" y="0"/>
                  </a:lnTo>
                  <a:lnTo>
                    <a:pt x="306197" y="10592"/>
                  </a:lnTo>
                  <a:lnTo>
                    <a:pt x="306197" y="21209"/>
                  </a:lnTo>
                  <a:lnTo>
                    <a:pt x="306197" y="31825"/>
                  </a:lnTo>
                  <a:lnTo>
                    <a:pt x="306197" y="42417"/>
                  </a:lnTo>
                  <a:lnTo>
                    <a:pt x="255152" y="42417"/>
                  </a:lnTo>
                  <a:lnTo>
                    <a:pt x="0" y="42417"/>
                  </a:lnTo>
                  <a:lnTo>
                    <a:pt x="0" y="31825"/>
                  </a:lnTo>
                  <a:lnTo>
                    <a:pt x="0" y="21209"/>
                  </a:lnTo>
                  <a:lnTo>
                    <a:pt x="0" y="10592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8256" y="573023"/>
              <a:ext cx="1884426" cy="65912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0918" y="549655"/>
              <a:ext cx="1884553" cy="65811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29590" y="1481404"/>
            <a:ext cx="8416290" cy="136715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>
                <a:latin typeface="Calibri"/>
                <a:cs typeface="Calibri"/>
              </a:rPr>
              <a:t>La</a:t>
            </a:r>
            <a:r>
              <a:rPr dirty="0" sz="2200" spc="2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función</a:t>
            </a:r>
            <a:r>
              <a:rPr dirty="0" sz="2200" spc="2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fclose()</a:t>
            </a:r>
            <a:r>
              <a:rPr dirty="0" sz="2200" spc="2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cierra</a:t>
            </a:r>
            <a:r>
              <a:rPr dirty="0" sz="2200" spc="254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una</a:t>
            </a:r>
            <a:r>
              <a:rPr dirty="0" sz="2200" spc="2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secuencia</a:t>
            </a:r>
            <a:r>
              <a:rPr dirty="0" sz="2200" spc="2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que</a:t>
            </a:r>
            <a:r>
              <a:rPr dirty="0" sz="2200" spc="2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fue</a:t>
            </a:r>
            <a:r>
              <a:rPr dirty="0" sz="2200" spc="2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abierta</a:t>
            </a:r>
            <a:r>
              <a:rPr dirty="0" sz="2200" spc="2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mediante</a:t>
            </a:r>
            <a:r>
              <a:rPr dirty="0" sz="2200" spc="22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una </a:t>
            </a:r>
            <a:r>
              <a:rPr dirty="0" sz="2200">
                <a:latin typeface="Calibri"/>
                <a:cs typeface="Calibri"/>
              </a:rPr>
              <a:t>llamada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fopen().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Escribe toda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la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información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que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todavía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se</a:t>
            </a:r>
            <a:r>
              <a:rPr dirty="0" sz="2200" spc="-10">
                <a:latin typeface="Calibri"/>
                <a:cs typeface="Calibri"/>
              </a:rPr>
              <a:t> encuentre </a:t>
            </a:r>
            <a:r>
              <a:rPr dirty="0" sz="2200">
                <a:latin typeface="Calibri"/>
                <a:cs typeface="Calibri"/>
              </a:rPr>
              <a:t>en</a:t>
            </a:r>
            <a:r>
              <a:rPr dirty="0" sz="2200" spc="8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el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buffer</a:t>
            </a:r>
            <a:r>
              <a:rPr dirty="0" sz="2200" spc="10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en</a:t>
            </a:r>
            <a:r>
              <a:rPr dirty="0" sz="2200" spc="8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el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disco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y</a:t>
            </a:r>
            <a:r>
              <a:rPr dirty="0" sz="2200" spc="9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realiza</a:t>
            </a:r>
            <a:r>
              <a:rPr dirty="0" sz="2200" spc="8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un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cierre</a:t>
            </a:r>
            <a:r>
              <a:rPr dirty="0" sz="2200" spc="9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formal</a:t>
            </a:r>
            <a:r>
              <a:rPr dirty="0" sz="2200" spc="8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del</a:t>
            </a:r>
            <a:r>
              <a:rPr dirty="0" sz="2200" spc="8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archivo</a:t>
            </a:r>
            <a:r>
              <a:rPr dirty="0" sz="2200" spc="9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</a:t>
            </a:r>
            <a:r>
              <a:rPr dirty="0" sz="2200" spc="8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nivel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del </a:t>
            </a:r>
            <a:r>
              <a:rPr dirty="0" sz="2200">
                <a:latin typeface="Calibri"/>
                <a:cs typeface="Calibri"/>
              </a:rPr>
              <a:t>sistema</a:t>
            </a:r>
            <a:r>
              <a:rPr dirty="0" sz="2200" spc="-9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operativo.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29590" y="3158743"/>
            <a:ext cx="8416290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latin typeface="Calibri"/>
                <a:cs typeface="Calibri"/>
              </a:rPr>
              <a:t>Un</a:t>
            </a:r>
            <a:r>
              <a:rPr dirty="0" sz="2200" spc="45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error</a:t>
            </a:r>
            <a:r>
              <a:rPr dirty="0" sz="2200" spc="47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en</a:t>
            </a:r>
            <a:r>
              <a:rPr dirty="0" sz="2200" spc="459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el</a:t>
            </a:r>
            <a:r>
              <a:rPr dirty="0" sz="2200" spc="45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cierre</a:t>
            </a:r>
            <a:r>
              <a:rPr dirty="0" sz="2200" spc="45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de</a:t>
            </a:r>
            <a:r>
              <a:rPr dirty="0" sz="2200" spc="45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una</a:t>
            </a:r>
            <a:r>
              <a:rPr dirty="0" sz="2200" spc="45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secuencia</a:t>
            </a:r>
            <a:r>
              <a:rPr dirty="0" sz="2200" spc="459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puede</a:t>
            </a:r>
            <a:r>
              <a:rPr dirty="0" sz="2200" spc="45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generar</a:t>
            </a:r>
            <a:r>
              <a:rPr dirty="0" sz="2200" spc="47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todo</a:t>
            </a:r>
            <a:r>
              <a:rPr dirty="0" sz="2200" spc="459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tipo</a:t>
            </a:r>
            <a:r>
              <a:rPr dirty="0" sz="2200" spc="450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de </a:t>
            </a:r>
            <a:r>
              <a:rPr dirty="0" sz="2200" b="1">
                <a:latin typeface="Calibri"/>
                <a:cs typeface="Calibri"/>
              </a:rPr>
              <a:t>problemas,</a:t>
            </a:r>
            <a:r>
              <a:rPr dirty="0" sz="2200" spc="29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incluyendo</a:t>
            </a:r>
            <a:r>
              <a:rPr dirty="0" sz="2200" spc="27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la</a:t>
            </a:r>
            <a:r>
              <a:rPr dirty="0" sz="2200" spc="29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pérdida</a:t>
            </a:r>
            <a:r>
              <a:rPr dirty="0" sz="2200" spc="28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de</a:t>
            </a:r>
            <a:r>
              <a:rPr dirty="0" sz="2200" spc="31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datos,</a:t>
            </a:r>
            <a:r>
              <a:rPr dirty="0" sz="2200" spc="28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destrucción</a:t>
            </a:r>
            <a:r>
              <a:rPr dirty="0" sz="2200" spc="28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de</a:t>
            </a:r>
            <a:r>
              <a:rPr dirty="0" sz="2200" spc="30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archivos</a:t>
            </a:r>
            <a:r>
              <a:rPr dirty="0" sz="2200" spc="285" b="1">
                <a:latin typeface="Calibri"/>
                <a:cs typeface="Calibri"/>
              </a:rPr>
              <a:t> </a:t>
            </a:r>
            <a:r>
              <a:rPr dirty="0" sz="2200" spc="-50" b="1">
                <a:latin typeface="Calibri"/>
                <a:cs typeface="Calibri"/>
              </a:rPr>
              <a:t>y </a:t>
            </a:r>
            <a:r>
              <a:rPr dirty="0" sz="2200" b="1">
                <a:latin typeface="Calibri"/>
                <a:cs typeface="Calibri"/>
              </a:rPr>
              <a:t>posibles</a:t>
            </a:r>
            <a:r>
              <a:rPr dirty="0" sz="2200" spc="-5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errores</a:t>
            </a:r>
            <a:r>
              <a:rPr dirty="0" sz="2200" spc="-3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intermitentes</a:t>
            </a:r>
            <a:r>
              <a:rPr dirty="0" sz="2200" spc="-3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en</a:t>
            </a:r>
            <a:r>
              <a:rPr dirty="0" sz="2200" spc="-6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el</a:t>
            </a:r>
            <a:r>
              <a:rPr dirty="0" sz="2200" spc="-6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programa.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7377" y="5301234"/>
            <a:ext cx="8430768" cy="832104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357377" y="5301234"/>
            <a:ext cx="8430895" cy="83248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2647950" marR="432434" indent="-2198370">
              <a:lnSpc>
                <a:spcPct val="100000"/>
              </a:lnSpc>
              <a:spcBef>
                <a:spcPts val="305"/>
              </a:spcBef>
            </a:pPr>
            <a:r>
              <a:rPr dirty="0" sz="2400" spc="-10" b="1">
                <a:latin typeface="Arial"/>
                <a:cs typeface="Arial"/>
              </a:rPr>
              <a:t>Todo</a:t>
            </a:r>
            <a:r>
              <a:rPr dirty="0" sz="2400" spc="-5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archivo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que</a:t>
            </a:r>
            <a:r>
              <a:rPr dirty="0" sz="2400" spc="-5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se</a:t>
            </a:r>
            <a:r>
              <a:rPr dirty="0" sz="2400" spc="-5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abre</a:t>
            </a:r>
            <a:r>
              <a:rPr dirty="0" sz="2400" spc="-5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debe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ser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cerrado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antes</a:t>
            </a:r>
            <a:r>
              <a:rPr dirty="0" sz="2400" spc="-5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de </a:t>
            </a:r>
            <a:r>
              <a:rPr dirty="0" sz="2400" b="1">
                <a:latin typeface="Arial"/>
                <a:cs typeface="Arial"/>
              </a:rPr>
              <a:t>terminar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el</a:t>
            </a:r>
            <a:r>
              <a:rPr dirty="0" sz="2400" spc="-5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programa.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6692" y="0"/>
            <a:ext cx="8785860" cy="1104265"/>
            <a:chOff x="206692" y="0"/>
            <a:chExt cx="8785860" cy="11042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39" y="445008"/>
              <a:ext cx="5147310" cy="52349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692" y="421005"/>
              <a:ext cx="5147754" cy="52260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5168" y="749753"/>
              <a:ext cx="313182" cy="6025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506465" y="734059"/>
              <a:ext cx="297180" cy="43180"/>
            </a:xfrm>
            <a:custGeom>
              <a:avLst/>
              <a:gdLst/>
              <a:ahLst/>
              <a:cxnLst/>
              <a:rect l="l" t="t" r="r" b="b"/>
              <a:pathLst>
                <a:path w="297179" h="43179">
                  <a:moveTo>
                    <a:pt x="297053" y="0"/>
                  </a:moveTo>
                  <a:lnTo>
                    <a:pt x="0" y="0"/>
                  </a:lnTo>
                  <a:lnTo>
                    <a:pt x="0" y="43179"/>
                  </a:lnTo>
                  <a:lnTo>
                    <a:pt x="297053" y="43179"/>
                  </a:lnTo>
                  <a:lnTo>
                    <a:pt x="29705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06465" y="734059"/>
              <a:ext cx="297180" cy="43180"/>
            </a:xfrm>
            <a:custGeom>
              <a:avLst/>
              <a:gdLst/>
              <a:ahLst/>
              <a:cxnLst/>
              <a:rect l="l" t="t" r="r" b="b"/>
              <a:pathLst>
                <a:path w="297179" h="43179">
                  <a:moveTo>
                    <a:pt x="0" y="0"/>
                  </a:moveTo>
                  <a:lnTo>
                    <a:pt x="0" y="0"/>
                  </a:lnTo>
                  <a:lnTo>
                    <a:pt x="297053" y="0"/>
                  </a:lnTo>
                  <a:lnTo>
                    <a:pt x="297053" y="10783"/>
                  </a:lnTo>
                  <a:lnTo>
                    <a:pt x="297053" y="21589"/>
                  </a:lnTo>
                  <a:lnTo>
                    <a:pt x="297053" y="32396"/>
                  </a:lnTo>
                  <a:lnTo>
                    <a:pt x="297053" y="43179"/>
                  </a:lnTo>
                  <a:lnTo>
                    <a:pt x="247523" y="43179"/>
                  </a:lnTo>
                  <a:lnTo>
                    <a:pt x="0" y="43179"/>
                  </a:lnTo>
                  <a:lnTo>
                    <a:pt x="0" y="32396"/>
                  </a:lnTo>
                  <a:lnTo>
                    <a:pt x="0" y="21589"/>
                  </a:lnTo>
                  <a:lnTo>
                    <a:pt x="0" y="10783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0844" y="445008"/>
              <a:ext cx="1732026" cy="65912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3759" y="421386"/>
              <a:ext cx="1731010" cy="65786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428650" y="955928"/>
            <a:ext cx="3441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prototipo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esta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función</a:t>
            </a:r>
            <a:r>
              <a:rPr dirty="0" sz="1800" spc="-25" b="1">
                <a:latin typeface="Arial"/>
                <a:cs typeface="Arial"/>
              </a:rPr>
              <a:t> es: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94254" y="1227200"/>
            <a:ext cx="32658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4525" algn="l"/>
              </a:tabLst>
            </a:pPr>
            <a:r>
              <a:rPr dirty="0" sz="2800" spc="-25"/>
              <a:t>int</a:t>
            </a:r>
            <a:r>
              <a:rPr dirty="0" sz="2800"/>
              <a:t>	fclose(FILE</a:t>
            </a:r>
            <a:r>
              <a:rPr dirty="0" sz="2800" spc="-150"/>
              <a:t> </a:t>
            </a:r>
            <a:r>
              <a:rPr dirty="0" sz="2800" spc="-20"/>
              <a:t>*F);</a:t>
            </a:r>
            <a:endParaRPr sz="2800"/>
          </a:p>
        </p:txBody>
      </p:sp>
      <p:sp>
        <p:nvSpPr>
          <p:cNvPr id="12" name="object 12" descr=""/>
          <p:cNvSpPr txBox="1"/>
          <p:nvPr/>
        </p:nvSpPr>
        <p:spPr>
          <a:xfrm>
            <a:off x="364642" y="1778889"/>
            <a:ext cx="8129905" cy="4718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Donde</a:t>
            </a:r>
            <a:r>
              <a:rPr dirty="0" sz="1800" spc="1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</a:t>
            </a:r>
            <a:r>
              <a:rPr dirty="0" sz="1800" spc="11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es</a:t>
            </a:r>
            <a:r>
              <a:rPr dirty="0" sz="1800" spc="11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puntero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</a:t>
            </a:r>
            <a:r>
              <a:rPr dirty="0" sz="1800" spc="11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archivo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devuelto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por</a:t>
            </a:r>
            <a:r>
              <a:rPr dirty="0" sz="1800" spc="1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1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llamada</a:t>
            </a:r>
            <a:r>
              <a:rPr dirty="0" sz="1800" spc="11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1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fclose().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Si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se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devuelve</a:t>
            </a:r>
            <a:r>
              <a:rPr dirty="0" sz="1800" spc="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un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valor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cero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significa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que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operación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cierre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ha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tenido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éxito.</a:t>
            </a:r>
            <a:endParaRPr sz="1800">
              <a:latin typeface="Arial"/>
              <a:cs typeface="Arial"/>
            </a:endParaRPr>
          </a:p>
          <a:p>
            <a:pPr marL="83820" marR="7054215">
              <a:lnSpc>
                <a:spcPct val="200000"/>
              </a:lnSpc>
              <a:spcBef>
                <a:spcPts val="220"/>
              </a:spcBef>
            </a:pPr>
            <a:r>
              <a:rPr dirty="0" sz="1800" spc="-10" b="1">
                <a:latin typeface="Calibri"/>
                <a:cs typeface="Calibri"/>
              </a:rPr>
              <a:t>Ejemplo </a:t>
            </a:r>
            <a:r>
              <a:rPr dirty="0" sz="1800" b="1">
                <a:latin typeface="Calibri"/>
                <a:cs typeface="Calibri"/>
              </a:rPr>
              <a:t>Int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main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spc="-25" b="1">
                <a:latin typeface="Calibri"/>
                <a:cs typeface="Calibri"/>
              </a:rPr>
              <a:t>()</a:t>
            </a:r>
            <a:endParaRPr sz="1800">
              <a:latin typeface="Calibri"/>
              <a:cs typeface="Calibri"/>
            </a:endParaRPr>
          </a:p>
          <a:p>
            <a:pPr marL="83820">
              <a:lnSpc>
                <a:spcPct val="100000"/>
              </a:lnSpc>
            </a:pPr>
            <a:r>
              <a:rPr dirty="0" sz="1800" spc="-50" b="1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998219">
              <a:lnSpc>
                <a:spcPct val="100000"/>
              </a:lnSpc>
            </a:pPr>
            <a:r>
              <a:rPr dirty="0" sz="1800" b="1">
                <a:latin typeface="Calibri"/>
                <a:cs typeface="Calibri"/>
              </a:rPr>
              <a:t>FILE</a:t>
            </a:r>
            <a:r>
              <a:rPr dirty="0" sz="1800" spc="-10" b="1">
                <a:latin typeface="Calibri"/>
                <a:cs typeface="Calibri"/>
              </a:rPr>
              <a:t> *parch;</a:t>
            </a:r>
            <a:endParaRPr sz="1800">
              <a:latin typeface="Calibri"/>
              <a:cs typeface="Calibri"/>
            </a:endParaRPr>
          </a:p>
          <a:p>
            <a:pPr marL="998219">
              <a:lnSpc>
                <a:spcPct val="100000"/>
              </a:lnSpc>
            </a:pPr>
            <a:r>
              <a:rPr dirty="0" sz="1800" spc="-20" b="1">
                <a:latin typeface="Calibri"/>
                <a:cs typeface="Calibri"/>
              </a:rPr>
              <a:t>if((parch=fopen(“c:\\banco.dat”,”rb”))==NULL)//Se</a:t>
            </a:r>
            <a:r>
              <a:rPr dirty="0" sz="1800" spc="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abre</a:t>
            </a:r>
            <a:r>
              <a:rPr dirty="0" sz="1800" spc="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en</a:t>
            </a:r>
            <a:r>
              <a:rPr dirty="0" sz="1800" spc="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modo</a:t>
            </a:r>
            <a:r>
              <a:rPr dirty="0" sz="1800" spc="3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lectura</a:t>
            </a:r>
            <a:endParaRPr sz="1800">
              <a:latin typeface="Calibri"/>
              <a:cs typeface="Calibri"/>
            </a:endParaRPr>
          </a:p>
          <a:p>
            <a:pPr marL="998219">
              <a:lnSpc>
                <a:spcPct val="100000"/>
              </a:lnSpc>
            </a:pPr>
            <a:r>
              <a:rPr dirty="0" sz="1800" b="1">
                <a:latin typeface="Calibri"/>
                <a:cs typeface="Calibri"/>
              </a:rPr>
              <a:t>printf(“\nEl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archivo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no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puede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ser</a:t>
            </a:r>
            <a:r>
              <a:rPr dirty="0" sz="1800" spc="-6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abierto”);</a:t>
            </a:r>
            <a:endParaRPr sz="1800">
              <a:latin typeface="Calibri"/>
              <a:cs typeface="Calibri"/>
            </a:endParaRPr>
          </a:p>
          <a:p>
            <a:pPr marL="998219">
              <a:lnSpc>
                <a:spcPct val="100000"/>
              </a:lnSpc>
              <a:spcBef>
                <a:spcPts val="2160"/>
              </a:spcBef>
            </a:pPr>
            <a:r>
              <a:rPr dirty="0" sz="1800" spc="-10" b="1">
                <a:latin typeface="Calibri"/>
                <a:cs typeface="Calibri"/>
              </a:rPr>
              <a:t>if((fclose(parch))=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 -1)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//Se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cierra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el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archivo</a:t>
            </a:r>
            <a:endParaRPr sz="1800">
              <a:latin typeface="Calibri"/>
              <a:cs typeface="Calibri"/>
            </a:endParaRPr>
          </a:p>
          <a:p>
            <a:pPr marL="1912620">
              <a:lnSpc>
                <a:spcPct val="100000"/>
              </a:lnSpc>
            </a:pPr>
            <a:r>
              <a:rPr dirty="0" sz="1800" b="1">
                <a:latin typeface="Calibri"/>
                <a:cs typeface="Calibri"/>
              </a:rPr>
              <a:t>printf(“\nNo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pudo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cerrar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el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archivo”);</a:t>
            </a:r>
            <a:endParaRPr sz="1800">
              <a:latin typeface="Calibri"/>
              <a:cs typeface="Calibri"/>
            </a:endParaRPr>
          </a:p>
          <a:p>
            <a:pPr marL="998219">
              <a:lnSpc>
                <a:spcPct val="100000"/>
              </a:lnSpc>
            </a:pPr>
            <a:r>
              <a:rPr dirty="0" sz="1800" spc="-20" b="1">
                <a:latin typeface="Calibri"/>
                <a:cs typeface="Calibri"/>
              </a:rPr>
              <a:t>else</a:t>
            </a:r>
            <a:endParaRPr sz="1800">
              <a:latin typeface="Calibri"/>
              <a:cs typeface="Calibri"/>
            </a:endParaRPr>
          </a:p>
          <a:p>
            <a:pPr marL="191262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Calibri"/>
                <a:cs typeface="Calibri"/>
              </a:rPr>
              <a:t>printf(“\nEl</a:t>
            </a:r>
            <a:r>
              <a:rPr dirty="0" sz="1800" spc="-6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archivo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cerro</a:t>
            </a:r>
            <a:r>
              <a:rPr dirty="0" sz="1800" spc="-7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exitosamente”);</a:t>
            </a:r>
            <a:endParaRPr sz="1800">
              <a:latin typeface="Calibri"/>
              <a:cs typeface="Calibri"/>
            </a:endParaRPr>
          </a:p>
          <a:p>
            <a:pPr marL="83820">
              <a:lnSpc>
                <a:spcPct val="100000"/>
              </a:lnSpc>
            </a:pPr>
            <a:r>
              <a:rPr dirty="0" sz="1800" b="1">
                <a:latin typeface="Calibri"/>
                <a:cs typeface="Calibri"/>
              </a:rPr>
              <a:t>return</a:t>
            </a:r>
            <a:r>
              <a:rPr dirty="0" sz="1800" spc="-70" b="1">
                <a:latin typeface="Calibri"/>
                <a:cs typeface="Calibri"/>
              </a:rPr>
              <a:t> </a:t>
            </a:r>
            <a:r>
              <a:rPr dirty="0" sz="1800" spc="-35" b="1">
                <a:latin typeface="Calibri"/>
                <a:cs typeface="Calibri"/>
              </a:rPr>
              <a:t>0;</a:t>
            </a:r>
            <a:endParaRPr sz="1800">
              <a:latin typeface="Calibri"/>
              <a:cs typeface="Calibri"/>
            </a:endParaRPr>
          </a:p>
          <a:p>
            <a:pPr marL="83820">
              <a:lnSpc>
                <a:spcPct val="100000"/>
              </a:lnSpc>
            </a:pPr>
            <a:r>
              <a:rPr dirty="0" sz="1800" spc="-50" b="1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68326"/>
            <a:ext cx="8892540" cy="469900"/>
            <a:chOff x="251459" y="68326"/>
            <a:chExt cx="8892540" cy="469900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461771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3107" y="91427"/>
              <a:ext cx="4848605" cy="36196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6150" y="68326"/>
              <a:ext cx="4887849" cy="36029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93014" y="1645412"/>
            <a:ext cx="8560435" cy="39897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715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Todos</a:t>
            </a:r>
            <a:r>
              <a:rPr dirty="0" sz="2000" spc="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programas</a:t>
            </a:r>
            <a:r>
              <a:rPr dirty="0" sz="2000" spc="1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ejecutaron</a:t>
            </a:r>
            <a:r>
              <a:rPr dirty="0" sz="2000" spc="10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hasta</a:t>
            </a:r>
            <a:r>
              <a:rPr dirty="0" sz="2000" spc="10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momento</a:t>
            </a:r>
            <a:r>
              <a:rPr dirty="0" sz="2000" spc="10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requerían</a:t>
            </a:r>
            <a:r>
              <a:rPr dirty="0" sz="2000" spc="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10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ingreso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3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datos</a:t>
            </a:r>
            <a:r>
              <a:rPr dirty="0" sz="2000" spc="3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para</a:t>
            </a:r>
            <a:r>
              <a:rPr dirty="0" sz="2000" spc="3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realizar</a:t>
            </a:r>
            <a:r>
              <a:rPr dirty="0" sz="2000" spc="3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determinadas</a:t>
            </a:r>
            <a:r>
              <a:rPr dirty="0" sz="2000" spc="3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tareas</a:t>
            </a:r>
            <a:r>
              <a:rPr dirty="0" sz="2000" spc="3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3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luego</a:t>
            </a:r>
            <a:r>
              <a:rPr dirty="0" sz="2000" spc="3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mostrar</a:t>
            </a:r>
            <a:r>
              <a:rPr dirty="0" sz="2000" spc="3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resultados.</a:t>
            </a:r>
            <a:r>
              <a:rPr dirty="0" sz="2000" spc="3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Tales </a:t>
            </a:r>
            <a:r>
              <a:rPr dirty="0" sz="2000" b="1">
                <a:latin typeface="Calibri"/>
                <a:cs typeface="Calibri"/>
              </a:rPr>
              <a:t>programas</a:t>
            </a:r>
            <a:r>
              <a:rPr dirty="0" sz="2000" spc="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tienen</a:t>
            </a:r>
            <a:r>
              <a:rPr dirty="0" sz="2000" spc="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gran</a:t>
            </a:r>
            <a:r>
              <a:rPr dirty="0" sz="2000" spc="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defecto</a:t>
            </a:r>
            <a:r>
              <a:rPr dirty="0" sz="2000" spc="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datos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cargan</a:t>
            </a:r>
            <a:r>
              <a:rPr dirty="0" sz="2000" spc="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desaparecen </a:t>
            </a:r>
            <a:r>
              <a:rPr dirty="0" sz="2000" b="1">
                <a:latin typeface="Calibri"/>
                <a:cs typeface="Calibri"/>
              </a:rPr>
              <a:t>cuando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programa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termina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,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por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tanto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cada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vez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corra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programa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hay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cargar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datos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nuevamente.</a:t>
            </a:r>
            <a:endParaRPr sz="2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latin typeface="Calibri"/>
                <a:cs typeface="Calibri"/>
              </a:rPr>
              <a:t>Esto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ocurre</a:t>
            </a:r>
            <a:r>
              <a:rPr dirty="0" sz="2000" spc="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debido</a:t>
            </a:r>
            <a:r>
              <a:rPr dirty="0" sz="2000" spc="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datos</a:t>
            </a:r>
            <a:r>
              <a:rPr dirty="0" sz="2000" spc="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ingresados</a:t>
            </a:r>
            <a:r>
              <a:rPr dirty="0" sz="2000" spc="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quedan</a:t>
            </a:r>
            <a:r>
              <a:rPr dirty="0" sz="2000" spc="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guardados</a:t>
            </a:r>
            <a:r>
              <a:rPr dirty="0" sz="2000" spc="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memoria</a:t>
            </a:r>
            <a:r>
              <a:rPr dirty="0" sz="2000" spc="60" b="1">
                <a:latin typeface="Calibri"/>
                <a:cs typeface="Calibri"/>
              </a:rPr>
              <a:t> </a:t>
            </a:r>
            <a:r>
              <a:rPr dirty="0" sz="2000" spc="-50" b="1">
                <a:latin typeface="Calibri"/>
                <a:cs typeface="Calibri"/>
              </a:rPr>
              <a:t>y </a:t>
            </a:r>
            <a:r>
              <a:rPr dirty="0" sz="2000" b="1">
                <a:latin typeface="Calibri"/>
                <a:cs typeface="Calibri"/>
              </a:rPr>
              <a:t>al</a:t>
            </a:r>
            <a:r>
              <a:rPr dirty="0" sz="2000" spc="18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terminar</a:t>
            </a:r>
            <a:r>
              <a:rPr dirty="0" sz="2000" spc="17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175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programa</a:t>
            </a:r>
            <a:r>
              <a:rPr dirty="0" sz="2000" spc="185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todos</a:t>
            </a:r>
            <a:r>
              <a:rPr dirty="0" sz="2000" spc="18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185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espacios</a:t>
            </a:r>
            <a:r>
              <a:rPr dirty="0" sz="2000" spc="175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18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memoria</a:t>
            </a:r>
            <a:r>
              <a:rPr dirty="0" sz="2000" spc="175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reservados</a:t>
            </a:r>
            <a:r>
              <a:rPr dirty="0" sz="2000" spc="180" b="1">
                <a:latin typeface="Calibri"/>
                <a:cs typeface="Calibri"/>
              </a:rPr>
              <a:t>  </a:t>
            </a:r>
            <a:r>
              <a:rPr dirty="0" sz="2000" spc="-25" b="1">
                <a:latin typeface="Calibri"/>
                <a:cs typeface="Calibri"/>
              </a:rPr>
              <a:t>son </a:t>
            </a:r>
            <a:r>
              <a:rPr dirty="0" sz="2000" b="1">
                <a:latin typeface="Calibri"/>
                <a:cs typeface="Calibri"/>
              </a:rPr>
              <a:t>devueltos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sistema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operativo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perdiendo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todos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datos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habían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cargado.</a:t>
            </a:r>
            <a:endParaRPr sz="20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latin typeface="Calibri"/>
                <a:cs typeface="Calibri"/>
              </a:rPr>
              <a:t>Para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solucionar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problema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debería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existir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forma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almacenar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los datos</a:t>
            </a:r>
            <a:r>
              <a:rPr dirty="0" sz="2000" spc="1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en </a:t>
            </a:r>
            <a:r>
              <a:rPr dirty="0" sz="2000" b="1">
                <a:latin typeface="Calibri"/>
                <a:cs typeface="Calibri"/>
              </a:rPr>
              <a:t>forma</a:t>
            </a:r>
            <a:r>
              <a:rPr dirty="0" sz="2000" spc="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permanente,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por</a:t>
            </a:r>
            <a:r>
              <a:rPr dirty="0" sz="2000" spc="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ejemplo</a:t>
            </a:r>
            <a:r>
              <a:rPr dirty="0" sz="2000" spc="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medio</a:t>
            </a:r>
            <a:r>
              <a:rPr dirty="0" sz="2000" spc="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magnético</a:t>
            </a:r>
            <a:r>
              <a:rPr dirty="0" sz="2000" spc="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como</a:t>
            </a:r>
            <a:r>
              <a:rPr dirty="0" sz="2000" spc="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disco</a:t>
            </a:r>
            <a:r>
              <a:rPr dirty="0" sz="2000" spc="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rígido</a:t>
            </a:r>
            <a:r>
              <a:rPr dirty="0" sz="2000" spc="4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de </a:t>
            </a:r>
            <a:r>
              <a:rPr dirty="0" sz="2000" b="1">
                <a:latin typeface="Calibri"/>
                <a:cs typeface="Calibri"/>
              </a:rPr>
              <a:t>tal</a:t>
            </a:r>
            <a:r>
              <a:rPr dirty="0" sz="2000" spc="3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forma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disponer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información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cualquier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momento.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07822" y="697230"/>
            <a:ext cx="7004684" cy="760730"/>
            <a:chOff x="207822" y="697230"/>
            <a:chExt cx="7004684" cy="76073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40" y="720852"/>
              <a:ext cx="6968490" cy="73685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822" y="697230"/>
              <a:ext cx="6966280" cy="735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319887" y="581405"/>
            <a:ext cx="7403465" cy="539750"/>
            <a:chOff x="319887" y="581405"/>
            <a:chExt cx="7403465" cy="53975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615" y="605040"/>
              <a:ext cx="7366254" cy="51586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887" y="581405"/>
              <a:ext cx="7364882" cy="51523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21691" y="2437333"/>
            <a:ext cx="8559800" cy="39897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635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Para</a:t>
            </a:r>
            <a:r>
              <a:rPr dirty="0" sz="2000" spc="4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almacenar</a:t>
            </a:r>
            <a:r>
              <a:rPr dirty="0" sz="2000" spc="45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datos</a:t>
            </a:r>
            <a:r>
              <a:rPr dirty="0" sz="2000" spc="4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4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4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fichero</a:t>
            </a:r>
            <a:r>
              <a:rPr dirty="0" sz="2000" spc="4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4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necesario</a:t>
            </a:r>
            <a:r>
              <a:rPr dirty="0" sz="2000" spc="4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realizar</a:t>
            </a:r>
            <a:r>
              <a:rPr dirty="0" sz="2000" spc="4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4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operación</a:t>
            </a:r>
            <a:r>
              <a:rPr dirty="0" sz="2000" spc="47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de </a:t>
            </a:r>
            <a:r>
              <a:rPr dirty="0" sz="2000" b="1">
                <a:latin typeface="Calibri"/>
                <a:cs typeface="Calibri"/>
              </a:rPr>
              <a:t>escritura,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igual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forma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para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obtener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datos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hay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efectuar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operación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lectura.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existen muchas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variadas operaciones para leer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 escribir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archivo.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Se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Calibri"/>
                <a:cs typeface="Calibri"/>
              </a:rPr>
              <a:t>pude</a:t>
            </a:r>
            <a:r>
              <a:rPr dirty="0" sz="2000" spc="-10" b="1">
                <a:latin typeface="Calibri"/>
                <a:cs typeface="Calibri"/>
              </a:rPr>
              <a:t> mencionar:</a:t>
            </a:r>
            <a:endParaRPr sz="2000">
              <a:latin typeface="Calibri"/>
              <a:cs typeface="Calibri"/>
            </a:endParaRPr>
          </a:p>
          <a:p>
            <a:pPr marL="1052830" indent="-133350">
              <a:lnSpc>
                <a:spcPct val="100000"/>
              </a:lnSpc>
              <a:spcBef>
                <a:spcPts val="5"/>
              </a:spcBef>
              <a:buSzPct val="95000"/>
              <a:buFont typeface="Calibri"/>
              <a:buChar char="•"/>
              <a:tabLst>
                <a:tab pos="1052830" algn="l"/>
              </a:tabLst>
            </a:pPr>
            <a:r>
              <a:rPr dirty="0" sz="2000" b="1">
                <a:latin typeface="Calibri"/>
                <a:cs typeface="Calibri"/>
              </a:rPr>
              <a:t>fread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-fwrite,</a:t>
            </a:r>
            <a:endParaRPr sz="2000">
              <a:latin typeface="Calibri"/>
              <a:cs typeface="Calibri"/>
            </a:endParaRPr>
          </a:p>
          <a:p>
            <a:pPr marL="1109345" indent="-182245">
              <a:lnSpc>
                <a:spcPct val="100000"/>
              </a:lnSpc>
              <a:buSzPct val="95000"/>
              <a:buFont typeface="Calibri"/>
              <a:buChar char="•"/>
              <a:tabLst>
                <a:tab pos="1109345" algn="l"/>
              </a:tabLst>
            </a:pPr>
            <a:r>
              <a:rPr dirty="0" sz="2000" spc="-10" b="1">
                <a:latin typeface="Calibri"/>
                <a:cs typeface="Calibri"/>
              </a:rPr>
              <a:t>fgetc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-fputc,</a:t>
            </a:r>
            <a:endParaRPr sz="2000">
              <a:latin typeface="Calibri"/>
              <a:cs typeface="Calibri"/>
            </a:endParaRPr>
          </a:p>
          <a:p>
            <a:pPr marL="1109345" indent="-182245">
              <a:lnSpc>
                <a:spcPct val="100000"/>
              </a:lnSpc>
              <a:buSzPct val="95000"/>
              <a:buFont typeface="Calibri"/>
              <a:buChar char="•"/>
              <a:tabLst>
                <a:tab pos="1109345" algn="l"/>
              </a:tabLst>
            </a:pPr>
            <a:r>
              <a:rPr dirty="0" sz="2000" b="1">
                <a:latin typeface="Calibri"/>
                <a:cs typeface="Calibri"/>
              </a:rPr>
              <a:t>fgets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-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fputs,</a:t>
            </a:r>
            <a:endParaRPr sz="2000">
              <a:latin typeface="Calibri"/>
              <a:cs typeface="Calibri"/>
            </a:endParaRPr>
          </a:p>
          <a:p>
            <a:pPr marL="1109345" indent="-182245">
              <a:lnSpc>
                <a:spcPct val="100000"/>
              </a:lnSpc>
              <a:buSzPct val="95000"/>
              <a:buFont typeface="Calibri"/>
              <a:buChar char="•"/>
              <a:tabLst>
                <a:tab pos="1109345" algn="l"/>
              </a:tabLst>
            </a:pPr>
            <a:r>
              <a:rPr dirty="0" sz="2000" b="1">
                <a:latin typeface="Calibri"/>
                <a:cs typeface="Calibri"/>
              </a:rPr>
              <a:t>fscanf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–fprintf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1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aconsejable</a:t>
            </a:r>
            <a:r>
              <a:rPr dirty="0" sz="2000" spc="1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utilizarlas</a:t>
            </a:r>
            <a:r>
              <a:rPr dirty="0" sz="2000" spc="1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por</a:t>
            </a:r>
            <a:r>
              <a:rPr dirty="0" sz="2000" spc="1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parejas;</a:t>
            </a:r>
            <a:r>
              <a:rPr dirty="0" sz="2000" spc="1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1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decir,</a:t>
            </a:r>
            <a:r>
              <a:rPr dirty="0" sz="2000" spc="1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si</a:t>
            </a:r>
            <a:r>
              <a:rPr dirty="0" sz="2000" spc="1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1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escribe</a:t>
            </a:r>
            <a:r>
              <a:rPr dirty="0" sz="2000" spc="1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con</a:t>
            </a:r>
            <a:r>
              <a:rPr dirty="0" sz="2000" spc="1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fwrite</a:t>
            </a:r>
            <a:r>
              <a:rPr dirty="0" sz="2000" spc="1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170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debe </a:t>
            </a:r>
            <a:r>
              <a:rPr dirty="0" sz="2000" b="1">
                <a:latin typeface="Calibri"/>
                <a:cs typeface="Calibri"/>
              </a:rPr>
              <a:t>leer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con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fread.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5645" y="1215389"/>
            <a:ext cx="8644128" cy="83057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15645" y="1215389"/>
            <a:ext cx="8644255" cy="83058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195"/>
              </a:spcBef>
            </a:pPr>
            <a:r>
              <a:rPr dirty="0" sz="2400" b="1">
                <a:latin typeface="Calibri"/>
                <a:cs typeface="Calibri"/>
              </a:rPr>
              <a:t>Una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vez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que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archivo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se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encuentra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abierto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se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puede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empezar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50" b="1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2400" spc="-10" b="1">
                <a:latin typeface="Calibri"/>
                <a:cs typeface="Calibri"/>
              </a:rPr>
              <a:t>trabajar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para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leer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o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escribir.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1287" y="492505"/>
            <a:ext cx="7381875" cy="540385"/>
            <a:chOff x="341287" y="492505"/>
            <a:chExt cx="7381875" cy="5403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1" y="516648"/>
              <a:ext cx="7344918" cy="51586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287" y="492505"/>
              <a:ext cx="7343482" cy="515239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469493" y="1159510"/>
            <a:ext cx="1817370" cy="539115"/>
            <a:chOff x="469493" y="1159510"/>
            <a:chExt cx="1817370" cy="53911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967" y="1184148"/>
              <a:ext cx="1780794" cy="5143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493" y="1159510"/>
              <a:ext cx="1779549" cy="514985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471673" y="1159255"/>
            <a:ext cx="2325370" cy="539750"/>
            <a:chOff x="2471673" y="1159255"/>
            <a:chExt cx="2325370" cy="53975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8503" y="1470659"/>
              <a:ext cx="243090" cy="8915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479293" y="1454276"/>
              <a:ext cx="227965" cy="73660"/>
            </a:xfrm>
            <a:custGeom>
              <a:avLst/>
              <a:gdLst/>
              <a:ahLst/>
              <a:cxnLst/>
              <a:rect l="l" t="t" r="r" b="b"/>
              <a:pathLst>
                <a:path w="227964" h="73659">
                  <a:moveTo>
                    <a:pt x="227837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227837" y="73151"/>
                  </a:lnTo>
                  <a:lnTo>
                    <a:pt x="227837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479293" y="1454276"/>
              <a:ext cx="227965" cy="73660"/>
            </a:xfrm>
            <a:custGeom>
              <a:avLst/>
              <a:gdLst/>
              <a:ahLst/>
              <a:cxnLst/>
              <a:rect l="l" t="t" r="r" b="b"/>
              <a:pathLst>
                <a:path w="227964" h="73659">
                  <a:moveTo>
                    <a:pt x="0" y="0"/>
                  </a:moveTo>
                  <a:lnTo>
                    <a:pt x="56959" y="0"/>
                  </a:lnTo>
                  <a:lnTo>
                    <a:pt x="113918" y="0"/>
                  </a:lnTo>
                  <a:lnTo>
                    <a:pt x="170878" y="0"/>
                  </a:lnTo>
                  <a:lnTo>
                    <a:pt x="227837" y="0"/>
                  </a:lnTo>
                  <a:lnTo>
                    <a:pt x="227837" y="18287"/>
                  </a:lnTo>
                  <a:lnTo>
                    <a:pt x="227837" y="36575"/>
                  </a:lnTo>
                  <a:lnTo>
                    <a:pt x="227837" y="54863"/>
                  </a:lnTo>
                  <a:lnTo>
                    <a:pt x="227837" y="73151"/>
                  </a:lnTo>
                  <a:lnTo>
                    <a:pt x="170878" y="73151"/>
                  </a:lnTo>
                  <a:lnTo>
                    <a:pt x="113918" y="73151"/>
                  </a:lnTo>
                  <a:lnTo>
                    <a:pt x="56959" y="73151"/>
                  </a:lnTo>
                  <a:lnTo>
                    <a:pt x="0" y="73151"/>
                  </a:lnTo>
                  <a:lnTo>
                    <a:pt x="0" y="54863"/>
                  </a:lnTo>
                  <a:lnTo>
                    <a:pt x="0" y="36575"/>
                  </a:lnTo>
                  <a:lnTo>
                    <a:pt x="0" y="18287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1299" y="1182636"/>
              <a:ext cx="2015489" cy="5158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4723" y="1159255"/>
              <a:ext cx="2014347" cy="51523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01218" y="2005964"/>
            <a:ext cx="8415655" cy="750570"/>
          </a:xfrm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12700" marR="5080">
              <a:lnSpc>
                <a:spcPct val="98300"/>
              </a:lnSpc>
              <a:spcBef>
                <a:spcPts val="145"/>
              </a:spcBef>
            </a:pPr>
            <a:r>
              <a:rPr dirty="0" sz="2000">
                <a:latin typeface="Calibri"/>
                <a:cs typeface="Calibri"/>
              </a:rPr>
              <a:t>Para</a:t>
            </a:r>
            <a:r>
              <a:rPr dirty="0" sz="2000" spc="2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leer</a:t>
            </a:r>
            <a:r>
              <a:rPr dirty="0" sz="2000" spc="25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25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escribir</a:t>
            </a:r>
            <a:r>
              <a:rPr dirty="0" sz="2000" spc="2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25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ficheros</a:t>
            </a:r>
            <a:r>
              <a:rPr dirty="0" sz="2000" spc="25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que</a:t>
            </a:r>
            <a:r>
              <a:rPr dirty="0" sz="2000" spc="2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no</a:t>
            </a:r>
            <a:r>
              <a:rPr dirty="0" sz="2000" spc="229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sean</a:t>
            </a:r>
            <a:r>
              <a:rPr dirty="0" sz="2000" spc="2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</a:t>
            </a:r>
            <a:r>
              <a:rPr dirty="0" sz="2000" spc="229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texto</a:t>
            </a:r>
            <a:r>
              <a:rPr dirty="0" sz="2000" spc="2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las</a:t>
            </a:r>
            <a:r>
              <a:rPr dirty="0" sz="2000" spc="2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operaciones</a:t>
            </a:r>
            <a:r>
              <a:rPr dirty="0" sz="2000" spc="2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que</a:t>
            </a:r>
            <a:r>
              <a:rPr dirty="0" sz="2000" spc="254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se </a:t>
            </a:r>
            <a:r>
              <a:rPr dirty="0" sz="2000">
                <a:latin typeface="Calibri"/>
                <a:cs typeface="Calibri"/>
              </a:rPr>
              <a:t>deben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utilizar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fread</a:t>
            </a:r>
            <a:r>
              <a:rPr dirty="0" sz="2800" spc="-4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y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fwrite.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01218" y="3042285"/>
            <a:ext cx="7741284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prototipo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función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escritura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siguiente: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2000">
                <a:latin typeface="Calibri"/>
                <a:cs typeface="Calibri"/>
              </a:rPr>
              <a:t>int</a:t>
            </a:r>
            <a:r>
              <a:rPr dirty="0" sz="2000" spc="385">
                <a:latin typeface="Calibri"/>
                <a:cs typeface="Calibri"/>
              </a:rPr>
              <a:t> </a:t>
            </a:r>
            <a:r>
              <a:rPr dirty="0" sz="2000" b="1" i="1">
                <a:latin typeface="Calibri"/>
                <a:cs typeface="Calibri"/>
              </a:rPr>
              <a:t>fwrite</a:t>
            </a:r>
            <a:r>
              <a:rPr dirty="0" sz="2000" spc="-65" b="1" i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void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*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origen</a:t>
            </a:r>
            <a:r>
              <a:rPr dirty="0" sz="2000" spc="-55" i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size_t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tamaño</a:t>
            </a:r>
            <a:r>
              <a:rPr dirty="0" sz="2000" spc="-55" i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size_t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cantidad</a:t>
            </a:r>
            <a:r>
              <a:rPr dirty="0" sz="2000" spc="-50" i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FILE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*</a:t>
            </a:r>
            <a:r>
              <a:rPr dirty="0" sz="2000" spc="-10" i="1">
                <a:latin typeface="Calibri"/>
                <a:cs typeface="Calibri"/>
              </a:rPr>
              <a:t>arch</a:t>
            </a:r>
            <a:r>
              <a:rPr dirty="0" sz="2000" spc="-1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2000" spc="-10" b="1">
                <a:latin typeface="Calibri"/>
                <a:cs typeface="Calibri"/>
              </a:rPr>
              <a:t>Donde: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840864" algn="l"/>
              </a:tabLst>
            </a:pPr>
            <a:r>
              <a:rPr dirty="0" sz="2000" spc="-10" i="1">
                <a:latin typeface="Calibri"/>
                <a:cs typeface="Calibri"/>
              </a:rPr>
              <a:t>origen</a:t>
            </a:r>
            <a:r>
              <a:rPr dirty="0" sz="2000" i="1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puntero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lugar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desde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donde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obtienen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datos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para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escribir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archivo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229992" y="5176520"/>
            <a:ext cx="581152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tamaño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bytes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del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dato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que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escribir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Es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cantidad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datos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longitud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tamaño</a:t>
            </a:r>
            <a:r>
              <a:rPr dirty="0" sz="2000" spc="-55" i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que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van</a:t>
            </a:r>
            <a:r>
              <a:rPr dirty="0" sz="2000" spc="-50">
                <a:latin typeface="Calibri"/>
                <a:cs typeface="Calibri"/>
              </a:rPr>
              <a:t> 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01218" y="5176520"/>
            <a:ext cx="953769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 i="1">
                <a:latin typeface="Calibri"/>
                <a:cs typeface="Calibri"/>
              </a:rPr>
              <a:t>tamaño Cantidad </a:t>
            </a:r>
            <a:r>
              <a:rPr dirty="0" sz="2000" spc="-10">
                <a:latin typeface="Calibri"/>
                <a:cs typeface="Calibri"/>
              </a:rPr>
              <a:t>escribir </a:t>
            </a:r>
            <a:r>
              <a:rPr dirty="0" sz="2000" spc="-20" i="1">
                <a:latin typeface="Calibri"/>
                <a:cs typeface="Calibri"/>
              </a:rPr>
              <a:t>arch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229992" y="6090920"/>
            <a:ext cx="403860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puntero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FILE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asociado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archivo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5823" y="0"/>
            <a:ext cx="8876665" cy="2235200"/>
            <a:chOff x="115823" y="0"/>
            <a:chExt cx="8876665" cy="2235200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2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1" y="445008"/>
              <a:ext cx="7344918" cy="5875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287" y="421005"/>
              <a:ext cx="7343482" cy="5867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764" y="1016520"/>
              <a:ext cx="1780794" cy="51586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543" y="992886"/>
              <a:ext cx="1779549" cy="51498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0300" y="1304544"/>
              <a:ext cx="244601" cy="8915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371344" y="1287652"/>
              <a:ext cx="227965" cy="73025"/>
            </a:xfrm>
            <a:custGeom>
              <a:avLst/>
              <a:gdLst/>
              <a:ahLst/>
              <a:cxnLst/>
              <a:rect l="l" t="t" r="r" b="b"/>
              <a:pathLst>
                <a:path w="227964" h="73025">
                  <a:moveTo>
                    <a:pt x="227837" y="0"/>
                  </a:moveTo>
                  <a:lnTo>
                    <a:pt x="0" y="0"/>
                  </a:lnTo>
                  <a:lnTo>
                    <a:pt x="0" y="73025"/>
                  </a:lnTo>
                  <a:lnTo>
                    <a:pt x="227837" y="73025"/>
                  </a:lnTo>
                  <a:lnTo>
                    <a:pt x="227837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371344" y="1287652"/>
              <a:ext cx="227965" cy="73025"/>
            </a:xfrm>
            <a:custGeom>
              <a:avLst/>
              <a:gdLst/>
              <a:ahLst/>
              <a:cxnLst/>
              <a:rect l="l" t="t" r="r" b="b"/>
              <a:pathLst>
                <a:path w="227964" h="73025">
                  <a:moveTo>
                    <a:pt x="0" y="0"/>
                  </a:moveTo>
                  <a:lnTo>
                    <a:pt x="56959" y="0"/>
                  </a:lnTo>
                  <a:lnTo>
                    <a:pt x="113918" y="0"/>
                  </a:lnTo>
                  <a:lnTo>
                    <a:pt x="170878" y="0"/>
                  </a:lnTo>
                  <a:lnTo>
                    <a:pt x="227837" y="0"/>
                  </a:lnTo>
                  <a:lnTo>
                    <a:pt x="227837" y="18214"/>
                  </a:lnTo>
                  <a:lnTo>
                    <a:pt x="227837" y="36464"/>
                  </a:lnTo>
                  <a:lnTo>
                    <a:pt x="227837" y="54738"/>
                  </a:lnTo>
                  <a:lnTo>
                    <a:pt x="227837" y="73025"/>
                  </a:lnTo>
                  <a:lnTo>
                    <a:pt x="170878" y="73025"/>
                  </a:lnTo>
                  <a:lnTo>
                    <a:pt x="113918" y="73025"/>
                  </a:lnTo>
                  <a:lnTo>
                    <a:pt x="56959" y="73025"/>
                  </a:lnTo>
                  <a:lnTo>
                    <a:pt x="0" y="73025"/>
                  </a:lnTo>
                  <a:lnTo>
                    <a:pt x="0" y="54738"/>
                  </a:lnTo>
                  <a:lnTo>
                    <a:pt x="0" y="36464"/>
                  </a:lnTo>
                  <a:lnTo>
                    <a:pt x="0" y="18214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3096" y="1016520"/>
              <a:ext cx="2015489" cy="51586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6773" y="992505"/>
              <a:ext cx="2014347" cy="51536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823" y="1557527"/>
              <a:ext cx="1064514" cy="67741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703" y="1969007"/>
              <a:ext cx="2131314" cy="5715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40" y="1557527"/>
              <a:ext cx="1675638" cy="67741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25979" y="1557527"/>
              <a:ext cx="486918" cy="677418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293014" y="1624965"/>
            <a:ext cx="8416290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Valor</a:t>
            </a:r>
            <a:r>
              <a:rPr dirty="0" u="sng" sz="2400" spc="-3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retornado: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Devuelve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número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datos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escritos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(</a:t>
            </a:r>
            <a:r>
              <a:rPr dirty="0" sz="2400" spc="-10" b="1" i="1">
                <a:latin typeface="Calibri"/>
                <a:cs typeface="Calibri"/>
              </a:rPr>
              <a:t>cantidad</a:t>
            </a:r>
            <a:r>
              <a:rPr dirty="0" sz="2400" spc="-10" b="1">
                <a:latin typeface="Calibri"/>
                <a:cs typeface="Calibri"/>
              </a:rPr>
              <a:t>). </a:t>
            </a:r>
            <a:r>
              <a:rPr dirty="0" sz="2400" b="1">
                <a:latin typeface="Calibri"/>
                <a:cs typeface="Calibri"/>
              </a:rPr>
              <a:t>Si</a:t>
            </a:r>
            <a:r>
              <a:rPr dirty="0" sz="2400" spc="2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</a:t>
            </a:r>
            <a:r>
              <a:rPr dirty="0" sz="2400" spc="2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valor</a:t>
            </a:r>
            <a:r>
              <a:rPr dirty="0" sz="2400" spc="2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retornado</a:t>
            </a:r>
            <a:r>
              <a:rPr dirty="0" sz="2400" spc="25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es</a:t>
            </a:r>
            <a:r>
              <a:rPr dirty="0" sz="2400" spc="2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menor</a:t>
            </a:r>
            <a:r>
              <a:rPr dirty="0" sz="2400" spc="2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al</a:t>
            </a:r>
            <a:r>
              <a:rPr dirty="0" sz="2400" spc="2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que</a:t>
            </a:r>
            <a:r>
              <a:rPr dirty="0" sz="2400" spc="25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se</a:t>
            </a:r>
            <a:r>
              <a:rPr dirty="0" sz="2400" spc="2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indicó</a:t>
            </a:r>
            <a:r>
              <a:rPr dirty="0" sz="2400" spc="2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por</a:t>
            </a:r>
            <a:r>
              <a:rPr dirty="0" sz="2400" spc="2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medio</a:t>
            </a:r>
            <a:r>
              <a:rPr dirty="0" sz="2400" spc="2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26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la </a:t>
            </a:r>
            <a:r>
              <a:rPr dirty="0" sz="2400" spc="-10" b="1">
                <a:latin typeface="Calibri"/>
                <a:cs typeface="Calibri"/>
              </a:rPr>
              <a:t>variable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 i="1">
                <a:latin typeface="Calibri"/>
                <a:cs typeface="Calibri"/>
              </a:rPr>
              <a:t>cantidad</a:t>
            </a:r>
            <a:r>
              <a:rPr dirty="0" sz="2400" spc="-50" b="1" i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,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significa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que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hubo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un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error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en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la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escritura.</a:t>
            </a:r>
            <a:endParaRPr sz="24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2880"/>
              </a:spcBef>
            </a:pPr>
            <a:r>
              <a:rPr dirty="0" sz="2400" b="1">
                <a:latin typeface="Calibri"/>
                <a:cs typeface="Calibri"/>
              </a:rPr>
              <a:t>La</a:t>
            </a:r>
            <a:r>
              <a:rPr dirty="0" sz="2400" spc="49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función</a:t>
            </a:r>
            <a:r>
              <a:rPr dirty="0" sz="2400" spc="480" b="1">
                <a:latin typeface="Calibri"/>
                <a:cs typeface="Calibri"/>
              </a:rPr>
              <a:t> </a:t>
            </a:r>
            <a:r>
              <a:rPr dirty="0" sz="2400" b="1" i="1">
                <a:latin typeface="Calibri"/>
                <a:cs typeface="Calibri"/>
              </a:rPr>
              <a:t>fwrite</a:t>
            </a:r>
            <a:r>
              <a:rPr dirty="0" sz="2400" spc="505" b="1" i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toma</a:t>
            </a:r>
            <a:r>
              <a:rPr dirty="0" sz="2400" spc="495" b="1">
                <a:latin typeface="Calibri"/>
                <a:cs typeface="Calibri"/>
              </a:rPr>
              <a:t> </a:t>
            </a:r>
            <a:r>
              <a:rPr dirty="0" sz="2400" b="1" i="1">
                <a:latin typeface="Calibri"/>
                <a:cs typeface="Calibri"/>
              </a:rPr>
              <a:t>cantidad</a:t>
            </a:r>
            <a:r>
              <a:rPr dirty="0" sz="2400" spc="490" b="1" i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50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datos</a:t>
            </a:r>
            <a:r>
              <a:rPr dirty="0" sz="2400" spc="50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50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longitud</a:t>
            </a:r>
            <a:r>
              <a:rPr dirty="0" sz="2400" spc="500" b="1">
                <a:latin typeface="Calibri"/>
                <a:cs typeface="Calibri"/>
              </a:rPr>
              <a:t> </a:t>
            </a:r>
            <a:r>
              <a:rPr dirty="0" sz="2400" spc="-10" b="1" i="1">
                <a:latin typeface="Calibri"/>
                <a:cs typeface="Calibri"/>
              </a:rPr>
              <a:t>tamaño </a:t>
            </a:r>
            <a:r>
              <a:rPr dirty="0" sz="2400" b="1">
                <a:latin typeface="Calibri"/>
                <a:cs typeface="Calibri"/>
              </a:rPr>
              <a:t>desde</a:t>
            </a:r>
            <a:r>
              <a:rPr dirty="0" sz="2400" spc="2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la</a:t>
            </a:r>
            <a:r>
              <a:rPr dirty="0" sz="2400" spc="2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dirección</a:t>
            </a:r>
            <a:r>
              <a:rPr dirty="0" sz="2400" spc="280" b="1">
                <a:latin typeface="Calibri"/>
                <a:cs typeface="Calibri"/>
              </a:rPr>
              <a:t> </a:t>
            </a:r>
            <a:r>
              <a:rPr dirty="0" sz="2400" b="1" i="1">
                <a:latin typeface="Calibri"/>
                <a:cs typeface="Calibri"/>
              </a:rPr>
              <a:t>origen</a:t>
            </a:r>
            <a:r>
              <a:rPr dirty="0" sz="2400" spc="270" b="1" i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y</a:t>
            </a:r>
            <a:r>
              <a:rPr dirty="0" sz="2400" spc="2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los</a:t>
            </a:r>
            <a:r>
              <a:rPr dirty="0" sz="2400" spc="2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escribe</a:t>
            </a:r>
            <a:r>
              <a:rPr dirty="0" sz="2400" spc="2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en</a:t>
            </a:r>
            <a:r>
              <a:rPr dirty="0" sz="2400" spc="2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</a:t>
            </a:r>
            <a:r>
              <a:rPr dirty="0" sz="2400" spc="2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archivo</a:t>
            </a:r>
            <a:r>
              <a:rPr dirty="0" sz="2400" spc="2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asociado</a:t>
            </a:r>
            <a:r>
              <a:rPr dirty="0" sz="2400" spc="28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al </a:t>
            </a:r>
            <a:r>
              <a:rPr dirty="0" sz="2400" b="1">
                <a:latin typeface="Calibri"/>
                <a:cs typeface="Calibri"/>
              </a:rPr>
              <a:t>puntero</a:t>
            </a:r>
            <a:r>
              <a:rPr dirty="0" sz="2400" spc="204" b="1">
                <a:latin typeface="Calibri"/>
                <a:cs typeface="Calibri"/>
              </a:rPr>
              <a:t> </a:t>
            </a:r>
            <a:r>
              <a:rPr dirty="0" sz="2400" b="1" i="1">
                <a:latin typeface="Calibri"/>
                <a:cs typeface="Calibri"/>
              </a:rPr>
              <a:t>arch</a:t>
            </a:r>
            <a:r>
              <a:rPr dirty="0" sz="2400" spc="204" b="1" i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comenzando</a:t>
            </a:r>
            <a:r>
              <a:rPr dirty="0" sz="2400" spc="2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desde</a:t>
            </a:r>
            <a:r>
              <a:rPr dirty="0" sz="2400" spc="2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la</a:t>
            </a:r>
            <a:r>
              <a:rPr dirty="0" sz="2400" spc="20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posición</a:t>
            </a:r>
            <a:r>
              <a:rPr dirty="0" sz="2400" spc="20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actual</a:t>
            </a:r>
            <a:r>
              <a:rPr dirty="0" sz="2400" spc="2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del</a:t>
            </a:r>
            <a:r>
              <a:rPr dirty="0" sz="2400" spc="21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indicador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posición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del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archivo.</a:t>
            </a:r>
            <a:endParaRPr sz="2400">
              <a:latin typeface="Calibri"/>
              <a:cs typeface="Calibri"/>
            </a:endParaRPr>
          </a:p>
          <a:p>
            <a:pPr algn="just" marL="12700" marR="5715">
              <a:lnSpc>
                <a:spcPct val="100000"/>
              </a:lnSpc>
              <a:spcBef>
                <a:spcPts val="2885"/>
              </a:spcBef>
            </a:pPr>
            <a:r>
              <a:rPr dirty="0" sz="2400" b="1">
                <a:latin typeface="Calibri"/>
                <a:cs typeface="Calibri"/>
              </a:rPr>
              <a:t>Una</a:t>
            </a:r>
            <a:r>
              <a:rPr dirty="0" sz="2400" spc="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vez</a:t>
            </a:r>
            <a:r>
              <a:rPr dirty="0" sz="2400" spc="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que</a:t>
            </a:r>
            <a:r>
              <a:rPr dirty="0" sz="2400" spc="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se</a:t>
            </a:r>
            <a:r>
              <a:rPr dirty="0" sz="2400" spc="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completó</a:t>
            </a:r>
            <a:r>
              <a:rPr dirty="0" sz="2400" spc="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la</a:t>
            </a:r>
            <a:r>
              <a:rPr dirty="0" sz="2400" spc="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operación</a:t>
            </a:r>
            <a:r>
              <a:rPr dirty="0" sz="2400" spc="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escritura</a:t>
            </a:r>
            <a:r>
              <a:rPr dirty="0" sz="2400" spc="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</a:t>
            </a:r>
            <a:r>
              <a:rPr dirty="0" sz="2400" spc="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indicador</a:t>
            </a:r>
            <a:r>
              <a:rPr dirty="0" sz="2400" spc="2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de </a:t>
            </a:r>
            <a:r>
              <a:rPr dirty="0" sz="2400" b="1">
                <a:latin typeface="Calibri"/>
                <a:cs typeface="Calibri"/>
              </a:rPr>
              <a:t>posición</a:t>
            </a:r>
            <a:r>
              <a:rPr dirty="0" sz="2400" spc="11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es</a:t>
            </a:r>
            <a:r>
              <a:rPr dirty="0" sz="2400" spc="114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actualizado</a:t>
            </a:r>
            <a:r>
              <a:rPr dirty="0" sz="2400" spc="125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(queda</a:t>
            </a:r>
            <a:r>
              <a:rPr dirty="0" sz="2400" spc="11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apuntando</a:t>
            </a:r>
            <a:r>
              <a:rPr dirty="0" sz="2400" spc="12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al</a:t>
            </a:r>
            <a:r>
              <a:rPr dirty="0" sz="2400" spc="114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lugar</a:t>
            </a:r>
            <a:r>
              <a:rPr dirty="0" sz="2400" spc="114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donde</a:t>
            </a:r>
            <a:r>
              <a:rPr dirty="0" sz="2400" spc="114" b="1">
                <a:latin typeface="Calibri"/>
                <a:cs typeface="Calibri"/>
              </a:rPr>
              <a:t>  </a:t>
            </a:r>
            <a:r>
              <a:rPr dirty="0" sz="2400" spc="-25" b="1">
                <a:latin typeface="Calibri"/>
                <a:cs typeface="Calibri"/>
              </a:rPr>
              <a:t>se </a:t>
            </a:r>
            <a:r>
              <a:rPr dirty="0" sz="2400" b="1">
                <a:latin typeface="Calibri"/>
                <a:cs typeface="Calibri"/>
              </a:rPr>
              <a:t>puede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escribir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próximo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dato).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64642" y="741121"/>
            <a:ext cx="7907020" cy="5513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…………………………………………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int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main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()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0" b="1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FILE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*parch;</a:t>
            </a:r>
            <a:endParaRPr sz="1800">
              <a:latin typeface="Arial"/>
              <a:cs typeface="Arial"/>
            </a:endParaRPr>
          </a:p>
          <a:p>
            <a:pPr marL="266700" marR="375539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char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texto[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]=”Prueba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escritura”; </a:t>
            </a:r>
            <a:r>
              <a:rPr dirty="0" sz="1800" b="1">
                <a:latin typeface="Arial"/>
                <a:cs typeface="Arial"/>
              </a:rPr>
              <a:t>int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cant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,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longi;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</a:pPr>
            <a:r>
              <a:rPr dirty="0" sz="1800" spc="-10" b="1">
                <a:latin typeface="Arial"/>
                <a:cs typeface="Arial"/>
              </a:rPr>
              <a:t>if((parch=fopen(“c:\\prueba.txt”,”w”))==NULL)</a:t>
            </a:r>
            <a:r>
              <a:rPr dirty="0" sz="1500" spc="-10" b="1">
                <a:latin typeface="Arial"/>
                <a:cs typeface="Arial"/>
              </a:rPr>
              <a:t>//Se</a:t>
            </a:r>
            <a:r>
              <a:rPr dirty="0" sz="1500" spc="3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abre</a:t>
            </a:r>
            <a:r>
              <a:rPr dirty="0" sz="1500" spc="5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en</a:t>
            </a:r>
            <a:r>
              <a:rPr dirty="0" sz="1500" spc="5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modo</a:t>
            </a:r>
            <a:r>
              <a:rPr dirty="0" sz="1500" spc="65" b="1">
                <a:latin typeface="Arial"/>
                <a:cs typeface="Arial"/>
              </a:rPr>
              <a:t> </a:t>
            </a:r>
            <a:r>
              <a:rPr dirty="0" sz="1500" spc="-10" b="1">
                <a:latin typeface="Arial"/>
                <a:cs typeface="Arial"/>
              </a:rPr>
              <a:t>escritura</a:t>
            </a:r>
            <a:endParaRPr sz="15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printf(“\nEl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archivo no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puede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ser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abierto”);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longi=strlen</a:t>
            </a:r>
            <a:r>
              <a:rPr dirty="0" sz="1800" spc="-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(texto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);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cant=fwrite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(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texto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,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sizeof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(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char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)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,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longi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,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parch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);</a:t>
            </a:r>
            <a:r>
              <a:rPr dirty="0" sz="1800" spc="2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//Se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escribe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</a:t>
            </a:r>
            <a:r>
              <a:rPr dirty="0" sz="1800" spc="-10" b="1">
                <a:latin typeface="Arial"/>
                <a:cs typeface="Arial"/>
              </a:rPr>
              <a:t> archivo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Arial"/>
                <a:cs typeface="Arial"/>
              </a:rPr>
              <a:t>if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(cant&lt;longi)</a:t>
            </a:r>
            <a:endParaRPr sz="1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printf(“\nError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escribir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archivo”);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20" b="1">
                <a:latin typeface="Arial"/>
                <a:cs typeface="Arial"/>
              </a:rPr>
              <a:t>else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0" b="1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printf(“\nSe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escribieron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%d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caracteres”,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cant);</a:t>
            </a:r>
            <a:endParaRPr sz="18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dirty="0" sz="1800" spc="-10" b="1">
                <a:latin typeface="Arial"/>
                <a:cs typeface="Arial"/>
              </a:rPr>
              <a:t>fclose(parch);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0" b="1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>
                <a:latin typeface="Arial"/>
                <a:cs typeface="Arial"/>
              </a:rPr>
              <a:t>………….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81508" y="63881"/>
            <a:ext cx="1611630" cy="426084"/>
            <a:chOff x="381508" y="63881"/>
            <a:chExt cx="1611630" cy="42608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576" y="88404"/>
              <a:ext cx="1575054" cy="40156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508" y="63881"/>
              <a:ext cx="1574164" cy="402082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2128011" y="286258"/>
            <a:ext cx="230504" cy="97155"/>
            <a:chOff x="2128011" y="286258"/>
            <a:chExt cx="230504" cy="9715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079" y="309327"/>
              <a:ext cx="194310" cy="7395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135631" y="293878"/>
              <a:ext cx="177800" cy="56515"/>
            </a:xfrm>
            <a:custGeom>
              <a:avLst/>
              <a:gdLst/>
              <a:ahLst/>
              <a:cxnLst/>
              <a:rect l="l" t="t" r="r" b="b"/>
              <a:pathLst>
                <a:path w="177800" h="56514">
                  <a:moveTo>
                    <a:pt x="177673" y="0"/>
                  </a:moveTo>
                  <a:lnTo>
                    <a:pt x="0" y="0"/>
                  </a:lnTo>
                  <a:lnTo>
                    <a:pt x="0" y="56515"/>
                  </a:lnTo>
                  <a:lnTo>
                    <a:pt x="177673" y="56515"/>
                  </a:lnTo>
                  <a:lnTo>
                    <a:pt x="17767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35631" y="293878"/>
              <a:ext cx="177800" cy="56515"/>
            </a:xfrm>
            <a:custGeom>
              <a:avLst/>
              <a:gdLst/>
              <a:ahLst/>
              <a:cxnLst/>
              <a:rect l="l" t="t" r="r" b="b"/>
              <a:pathLst>
                <a:path w="177800" h="56514">
                  <a:moveTo>
                    <a:pt x="0" y="0"/>
                  </a:moveTo>
                  <a:lnTo>
                    <a:pt x="44406" y="0"/>
                  </a:lnTo>
                  <a:lnTo>
                    <a:pt x="88836" y="0"/>
                  </a:lnTo>
                  <a:lnTo>
                    <a:pt x="133266" y="0"/>
                  </a:lnTo>
                  <a:lnTo>
                    <a:pt x="177673" y="0"/>
                  </a:lnTo>
                  <a:lnTo>
                    <a:pt x="177673" y="14116"/>
                  </a:lnTo>
                  <a:lnTo>
                    <a:pt x="177673" y="28257"/>
                  </a:lnTo>
                  <a:lnTo>
                    <a:pt x="177673" y="42398"/>
                  </a:lnTo>
                  <a:lnTo>
                    <a:pt x="177673" y="56515"/>
                  </a:lnTo>
                  <a:lnTo>
                    <a:pt x="133266" y="56515"/>
                  </a:lnTo>
                  <a:lnTo>
                    <a:pt x="88836" y="56515"/>
                  </a:lnTo>
                  <a:lnTo>
                    <a:pt x="44406" y="56515"/>
                  </a:lnTo>
                  <a:lnTo>
                    <a:pt x="0" y="56515"/>
                  </a:lnTo>
                  <a:lnTo>
                    <a:pt x="0" y="42398"/>
                  </a:lnTo>
                  <a:lnTo>
                    <a:pt x="0" y="28257"/>
                  </a:lnTo>
                  <a:lnTo>
                    <a:pt x="0" y="14116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2489326" y="64135"/>
            <a:ext cx="2271395" cy="540385"/>
            <a:chOff x="2489326" y="64135"/>
            <a:chExt cx="2271395" cy="540385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5267" y="88404"/>
              <a:ext cx="2234946" cy="51586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9326" y="64135"/>
              <a:ext cx="2233168" cy="514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4065" y="741680"/>
            <a:ext cx="7623809" cy="5208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300345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#include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&lt;stdio.h&gt; </a:t>
            </a:r>
            <a:r>
              <a:rPr dirty="0" sz="2000" b="1">
                <a:latin typeface="Arial"/>
                <a:cs typeface="Arial"/>
              </a:rPr>
              <a:t>#include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&lt;conio.h&gt;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841500" algn="l"/>
              </a:tabLst>
            </a:pPr>
            <a:r>
              <a:rPr dirty="0" sz="2000" b="1">
                <a:latin typeface="Arial"/>
                <a:cs typeface="Arial"/>
              </a:rPr>
              <a:t>#define</a:t>
            </a:r>
            <a:r>
              <a:rPr dirty="0" sz="2000" spc="-120" b="1">
                <a:latin typeface="Arial"/>
                <a:cs typeface="Arial"/>
              </a:rPr>
              <a:t> </a:t>
            </a:r>
            <a:r>
              <a:rPr dirty="0" sz="2000" spc="-20" b="1">
                <a:latin typeface="Arial"/>
                <a:cs typeface="Arial"/>
              </a:rPr>
              <a:t>ARCH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10" b="1">
                <a:latin typeface="Arial"/>
                <a:cs typeface="Arial"/>
              </a:rPr>
              <a:t>"c:\\bin.dat"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Arial"/>
                <a:cs typeface="Arial"/>
              </a:rPr>
              <a:t>struct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a{</a:t>
            </a:r>
            <a:endParaRPr sz="2000">
              <a:latin typeface="Arial"/>
              <a:cs typeface="Arial"/>
            </a:endParaRPr>
          </a:p>
          <a:p>
            <a:pPr marL="1841500" marR="3696335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char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nombre[10]; </a:t>
            </a:r>
            <a:r>
              <a:rPr dirty="0" sz="2000" b="1">
                <a:latin typeface="Arial"/>
                <a:cs typeface="Arial"/>
              </a:rPr>
              <a:t>int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edad;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dirty="0" sz="2000" spc="-25" b="1">
                <a:latin typeface="Arial"/>
                <a:cs typeface="Arial"/>
              </a:rPr>
              <a:t>};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int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main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()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50" b="1"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927100" marR="5080000">
              <a:lnSpc>
                <a:spcPct val="100000"/>
              </a:lnSpc>
              <a:tabLst>
                <a:tab pos="1617345" algn="l"/>
              </a:tabLst>
            </a:pPr>
            <a:r>
              <a:rPr dirty="0" sz="2000" spc="-20" b="1">
                <a:latin typeface="Arial"/>
                <a:cs typeface="Arial"/>
              </a:rPr>
              <a:t>FILE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10" b="1">
                <a:latin typeface="Arial"/>
                <a:cs typeface="Arial"/>
              </a:rPr>
              <a:t>*bin; </a:t>
            </a:r>
            <a:r>
              <a:rPr dirty="0" sz="2000" b="1">
                <a:latin typeface="Arial"/>
                <a:cs typeface="Arial"/>
              </a:rPr>
              <a:t>struct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 </a:t>
            </a:r>
            <a:r>
              <a:rPr dirty="0" sz="2000" spc="-10" b="1">
                <a:latin typeface="Arial"/>
                <a:cs typeface="Arial"/>
              </a:rPr>
              <a:t>pers; clrscr();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printf("\nSe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va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generar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por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primera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vez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archivo\n");</a:t>
            </a:r>
            <a:endParaRPr sz="20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if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((bin=fopen(ARCH,"wb"))==NULL)</a:t>
            </a:r>
            <a:endParaRPr sz="20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printf("El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archivo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no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puede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ser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abierto");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6727" y="63881"/>
            <a:ext cx="1198880" cy="426084"/>
            <a:chOff x="336727" y="63881"/>
            <a:chExt cx="1198880" cy="42608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79" y="88404"/>
              <a:ext cx="1162050" cy="40156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727" y="63881"/>
              <a:ext cx="1160729" cy="402082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605025" y="297179"/>
            <a:ext cx="288925" cy="72390"/>
            <a:chOff x="1605025" y="297179"/>
            <a:chExt cx="288925" cy="7239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1347" y="321563"/>
              <a:ext cx="252234" cy="4800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12645" y="304799"/>
              <a:ext cx="236854" cy="33020"/>
            </a:xfrm>
            <a:custGeom>
              <a:avLst/>
              <a:gdLst/>
              <a:ahLst/>
              <a:cxnLst/>
              <a:rect l="l" t="t" r="r" b="b"/>
              <a:pathLst>
                <a:path w="236855" h="33020">
                  <a:moveTo>
                    <a:pt x="236601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236601" y="33020"/>
                  </a:lnTo>
                  <a:lnTo>
                    <a:pt x="236601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12645" y="304799"/>
              <a:ext cx="236854" cy="33020"/>
            </a:xfrm>
            <a:custGeom>
              <a:avLst/>
              <a:gdLst/>
              <a:ahLst/>
              <a:cxnLst/>
              <a:rect l="l" t="t" r="r" b="b"/>
              <a:pathLst>
                <a:path w="236855" h="33020">
                  <a:moveTo>
                    <a:pt x="0" y="0"/>
                  </a:moveTo>
                  <a:lnTo>
                    <a:pt x="0" y="0"/>
                  </a:lnTo>
                  <a:lnTo>
                    <a:pt x="236601" y="0"/>
                  </a:lnTo>
                  <a:lnTo>
                    <a:pt x="236601" y="8284"/>
                  </a:lnTo>
                  <a:lnTo>
                    <a:pt x="236601" y="16557"/>
                  </a:lnTo>
                  <a:lnTo>
                    <a:pt x="236601" y="24806"/>
                  </a:lnTo>
                  <a:lnTo>
                    <a:pt x="236601" y="33020"/>
                  </a:lnTo>
                  <a:lnTo>
                    <a:pt x="189280" y="33020"/>
                  </a:lnTo>
                  <a:lnTo>
                    <a:pt x="141960" y="33020"/>
                  </a:lnTo>
                  <a:lnTo>
                    <a:pt x="94640" y="33020"/>
                  </a:lnTo>
                  <a:lnTo>
                    <a:pt x="47320" y="33020"/>
                  </a:lnTo>
                  <a:lnTo>
                    <a:pt x="0" y="33020"/>
                  </a:lnTo>
                  <a:lnTo>
                    <a:pt x="0" y="24806"/>
                  </a:lnTo>
                  <a:lnTo>
                    <a:pt x="0" y="16557"/>
                  </a:lnTo>
                  <a:lnTo>
                    <a:pt x="0" y="8284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1970913" y="63881"/>
            <a:ext cx="6102985" cy="540385"/>
            <a:chOff x="1970913" y="63881"/>
            <a:chExt cx="6102985" cy="540385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108" y="88404"/>
              <a:ext cx="6066282" cy="51586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0913" y="63881"/>
              <a:ext cx="6064758" cy="515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0063" y="169926"/>
            <a:ext cx="8559800" cy="6445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720344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latin typeface="Arial"/>
                <a:cs typeface="Arial"/>
              </a:rPr>
              <a:t>do</a:t>
            </a:r>
            <a:endParaRPr sz="1800">
              <a:latin typeface="Arial"/>
              <a:cs typeface="Arial"/>
            </a:endParaRPr>
          </a:p>
          <a:p>
            <a:pPr algn="r" marR="7178040">
              <a:lnSpc>
                <a:spcPct val="100000"/>
              </a:lnSpc>
            </a:pPr>
            <a:r>
              <a:rPr dirty="0" sz="1800" spc="-50" b="1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2199005" marR="291973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printf("\nIngrese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nombre: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"); </a:t>
            </a:r>
            <a:r>
              <a:rPr dirty="0" sz="1800" spc="-10" b="1">
                <a:latin typeface="Arial"/>
                <a:cs typeface="Arial"/>
              </a:rPr>
              <a:t>gets(pers.nombre); </a:t>
            </a:r>
            <a:r>
              <a:rPr dirty="0" sz="1800" b="1">
                <a:latin typeface="Arial"/>
                <a:cs typeface="Arial"/>
              </a:rPr>
              <a:t>printf("Ingrese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edad: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"); </a:t>
            </a:r>
            <a:r>
              <a:rPr dirty="0" sz="1800" spc="-10" b="1">
                <a:latin typeface="Arial"/>
                <a:cs typeface="Arial"/>
              </a:rPr>
              <a:t>scanf("%d",&amp;pers.edad); fwrite(&amp;pers,sizeof(pers),1,bin);</a:t>
            </a:r>
            <a:endParaRPr sz="1800">
              <a:latin typeface="Arial"/>
              <a:cs typeface="Arial"/>
            </a:endParaRPr>
          </a:p>
          <a:p>
            <a:pPr marL="219900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printf("\nPresione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1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para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terminar");</a:t>
            </a:r>
            <a:endParaRPr sz="1800">
              <a:latin typeface="Arial"/>
              <a:cs typeface="Arial"/>
            </a:endParaRPr>
          </a:p>
          <a:p>
            <a:pPr marL="1284605" marR="4961890" indent="38100">
              <a:lnSpc>
                <a:spcPct val="200000"/>
              </a:lnSpc>
              <a:spcBef>
                <a:spcPts val="5"/>
              </a:spcBef>
            </a:pPr>
            <a:r>
              <a:rPr dirty="0" sz="1800" spc="-10" b="1">
                <a:latin typeface="Arial"/>
                <a:cs typeface="Arial"/>
              </a:rPr>
              <a:t>}while((getche())!=1); fclose(bin);</a:t>
            </a:r>
            <a:endParaRPr sz="1800">
              <a:latin typeface="Arial"/>
              <a:cs typeface="Arial"/>
            </a:endParaRPr>
          </a:p>
          <a:p>
            <a:pPr marL="370205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return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35" b="1"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370205">
              <a:lnSpc>
                <a:spcPct val="100000"/>
              </a:lnSpc>
            </a:pPr>
            <a:r>
              <a:rPr dirty="0" sz="1800" spc="-50" b="1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44"/>
              </a:spcBef>
            </a:pPr>
            <a:endParaRPr sz="18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5"/>
              </a:spcBef>
            </a:pPr>
            <a:r>
              <a:rPr dirty="0" sz="1600" b="1">
                <a:latin typeface="Arial"/>
                <a:cs typeface="Arial"/>
              </a:rPr>
              <a:t>Antes</a:t>
            </a:r>
            <a:r>
              <a:rPr dirty="0" sz="1600" spc="1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</a:t>
            </a:r>
            <a:r>
              <a:rPr dirty="0" sz="1600" spc="1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escribir</a:t>
            </a:r>
            <a:r>
              <a:rPr dirty="0" sz="1600" spc="1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1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archivo</a:t>
            </a:r>
            <a:r>
              <a:rPr dirty="0" sz="1600" spc="1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1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debe</a:t>
            </a:r>
            <a:r>
              <a:rPr dirty="0" sz="1600" spc="1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cargar</a:t>
            </a:r>
            <a:r>
              <a:rPr dirty="0" sz="1600" spc="1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1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dato</a:t>
            </a:r>
            <a:r>
              <a:rPr dirty="0" sz="1600" spc="1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1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1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desea</a:t>
            </a:r>
            <a:r>
              <a:rPr dirty="0" sz="1600" spc="1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guardar</a:t>
            </a:r>
            <a:r>
              <a:rPr dirty="0" sz="1600" spc="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,</a:t>
            </a:r>
            <a:r>
              <a:rPr dirty="0" sz="1600" spc="1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en</a:t>
            </a:r>
            <a:r>
              <a:rPr dirty="0" sz="1600" spc="12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nuestro </a:t>
            </a:r>
            <a:r>
              <a:rPr dirty="0" sz="1600" b="1">
                <a:latin typeface="Arial"/>
                <a:cs typeface="Arial"/>
              </a:rPr>
              <a:t>caso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debemos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cargar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estructura.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Una vez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cargaron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todos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los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campos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llama </a:t>
            </a:r>
            <a:r>
              <a:rPr dirty="0" sz="1600" b="1">
                <a:latin typeface="Arial"/>
                <a:cs typeface="Arial"/>
              </a:rPr>
              <a:t>a</a:t>
            </a:r>
            <a:r>
              <a:rPr dirty="0" sz="1600" spc="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fwrite</a:t>
            </a:r>
            <a:r>
              <a:rPr dirty="0" sz="1600" spc="18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y</a:t>
            </a:r>
            <a:r>
              <a:rPr dirty="0" sz="1600" spc="1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16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le</a:t>
            </a:r>
            <a:r>
              <a:rPr dirty="0" sz="1600" spc="1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pasa</a:t>
            </a:r>
            <a:r>
              <a:rPr dirty="0" sz="1600" spc="16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</a:t>
            </a:r>
            <a:r>
              <a:rPr dirty="0" sz="1600" spc="1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dirección</a:t>
            </a:r>
            <a:r>
              <a:rPr dirty="0" sz="1600" spc="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</a:t>
            </a:r>
            <a:r>
              <a:rPr dirty="0" sz="1600" spc="1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comienzo</a:t>
            </a:r>
            <a:r>
              <a:rPr dirty="0" sz="1600" spc="1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</a:t>
            </a:r>
            <a:r>
              <a:rPr dirty="0" sz="1600" spc="16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</a:t>
            </a:r>
            <a:r>
              <a:rPr dirty="0" sz="1600" spc="1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estructura</a:t>
            </a:r>
            <a:r>
              <a:rPr dirty="0" sz="1600" spc="17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(&amp;pers)</a:t>
            </a:r>
            <a:r>
              <a:rPr dirty="0" sz="1600" spc="17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,</a:t>
            </a:r>
            <a:r>
              <a:rPr dirty="0" sz="1600" spc="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16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tamaño</a:t>
            </a:r>
            <a:r>
              <a:rPr dirty="0" sz="1600" spc="16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en </a:t>
            </a:r>
            <a:r>
              <a:rPr dirty="0" sz="1600" b="1">
                <a:latin typeface="Arial"/>
                <a:cs typeface="Arial"/>
              </a:rPr>
              <a:t>bytes</a:t>
            </a:r>
            <a:r>
              <a:rPr dirty="0" sz="1600" spc="1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</a:t>
            </a:r>
            <a:r>
              <a:rPr dirty="0" sz="1600" spc="17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</a:t>
            </a:r>
            <a:r>
              <a:rPr dirty="0" sz="1600" spc="1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estructura</a:t>
            </a:r>
            <a:r>
              <a:rPr dirty="0" sz="1600" spc="18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(</a:t>
            </a:r>
            <a:r>
              <a:rPr dirty="0" sz="1600" spc="1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17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puede</a:t>
            </a:r>
            <a:r>
              <a:rPr dirty="0" sz="1600" spc="1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escribir</a:t>
            </a:r>
            <a:r>
              <a:rPr dirty="0" sz="1600" spc="16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directamente</a:t>
            </a:r>
            <a:r>
              <a:rPr dirty="0" sz="1600" spc="18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</a:t>
            </a:r>
            <a:r>
              <a:rPr dirty="0" sz="1600" spc="1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usar</a:t>
            </a:r>
            <a:r>
              <a:rPr dirty="0" sz="1600" spc="17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sizeof)</a:t>
            </a:r>
            <a:r>
              <a:rPr dirty="0" sz="1600" spc="17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,</a:t>
            </a:r>
            <a:r>
              <a:rPr dirty="0" sz="1600" spc="1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</a:t>
            </a:r>
            <a:r>
              <a:rPr dirty="0" sz="1600" spc="16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cantidad</a:t>
            </a:r>
            <a:r>
              <a:rPr dirty="0" sz="1600" spc="15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de </a:t>
            </a:r>
            <a:r>
              <a:rPr dirty="0" sz="1600" b="1">
                <a:latin typeface="Arial"/>
                <a:cs typeface="Arial"/>
              </a:rPr>
              <a:t>estructuras</a:t>
            </a:r>
            <a:r>
              <a:rPr dirty="0" sz="1600" spc="27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28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3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van</a:t>
            </a:r>
            <a:r>
              <a:rPr dirty="0" sz="1600" spc="28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</a:t>
            </a:r>
            <a:r>
              <a:rPr dirty="0" sz="1600" spc="29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escribir</a:t>
            </a:r>
            <a:r>
              <a:rPr dirty="0" sz="1600" spc="30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(se</a:t>
            </a:r>
            <a:r>
              <a:rPr dirty="0" sz="1600" spc="28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cargó</a:t>
            </a:r>
            <a:r>
              <a:rPr dirty="0" sz="1600" spc="28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solo</a:t>
            </a:r>
            <a:r>
              <a:rPr dirty="0" sz="1600" spc="28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una</a:t>
            </a:r>
            <a:r>
              <a:rPr dirty="0" sz="1600" spc="30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por</a:t>
            </a:r>
            <a:r>
              <a:rPr dirty="0" sz="1600" spc="29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lo</a:t>
            </a:r>
            <a:r>
              <a:rPr dirty="0" sz="1600" spc="28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tanto</a:t>
            </a:r>
            <a:r>
              <a:rPr dirty="0" sz="1600" spc="27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29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escribe</a:t>
            </a:r>
            <a:r>
              <a:rPr dirty="0" sz="1600" spc="28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una)</a:t>
            </a:r>
            <a:r>
              <a:rPr dirty="0" sz="1600" spc="320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y </a:t>
            </a:r>
            <a:r>
              <a:rPr dirty="0" sz="1600" b="1">
                <a:latin typeface="Arial"/>
                <a:cs typeface="Arial"/>
              </a:rPr>
              <a:t>finalmente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-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puntero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-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hace</a:t>
            </a:r>
            <a:r>
              <a:rPr dirty="0" sz="1600" spc="-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referencia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al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archivo.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En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caso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no se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desee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escribir</a:t>
            </a:r>
            <a:r>
              <a:rPr dirty="0" sz="1600" spc="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</a:t>
            </a:r>
            <a:r>
              <a:rPr dirty="0" sz="1600" spc="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estructura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entera se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deberán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hacer</a:t>
            </a:r>
            <a:r>
              <a:rPr dirty="0" sz="1600" spc="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2</a:t>
            </a:r>
            <a:r>
              <a:rPr dirty="0" sz="1600" spc="455" b="1">
                <a:latin typeface="Arial"/>
                <a:cs typeface="Arial"/>
              </a:rPr>
              <a:t> </a:t>
            </a:r>
            <a:r>
              <a:rPr dirty="0" sz="1600" b="1" i="1">
                <a:latin typeface="Arial"/>
                <a:cs typeface="Arial"/>
              </a:rPr>
              <a:t>fwrite</a:t>
            </a:r>
            <a:r>
              <a:rPr dirty="0" sz="1600" spc="10" b="1" i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,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uno </a:t>
            </a:r>
            <a:r>
              <a:rPr dirty="0" sz="1600" b="1">
                <a:latin typeface="Arial"/>
                <a:cs typeface="Arial"/>
              </a:rPr>
              <a:t>para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edad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y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otro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para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-10" b="1">
                <a:latin typeface="Arial"/>
                <a:cs typeface="Arial"/>
              </a:rPr>
              <a:t> nombre.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1532890"/>
            <a:chOff x="251459" y="0"/>
            <a:chExt cx="8741410" cy="15328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1" y="445008"/>
              <a:ext cx="7344918" cy="58750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287" y="421005"/>
              <a:ext cx="7343482" cy="5867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903" y="1016520"/>
              <a:ext cx="1047750" cy="51586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937" y="992886"/>
              <a:ext cx="1046378" cy="51498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0095" y="1318318"/>
              <a:ext cx="258317" cy="5861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01520" y="1301750"/>
              <a:ext cx="241300" cy="43180"/>
            </a:xfrm>
            <a:custGeom>
              <a:avLst/>
              <a:gdLst/>
              <a:ahLst/>
              <a:cxnLst/>
              <a:rect l="l" t="t" r="r" b="b"/>
              <a:pathLst>
                <a:path w="241300" h="43180">
                  <a:moveTo>
                    <a:pt x="24129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41299" y="42672"/>
                  </a:lnTo>
                  <a:lnTo>
                    <a:pt x="241299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01520" y="1301750"/>
              <a:ext cx="241300" cy="43180"/>
            </a:xfrm>
            <a:custGeom>
              <a:avLst/>
              <a:gdLst/>
              <a:ahLst/>
              <a:cxnLst/>
              <a:rect l="l" t="t" r="r" b="b"/>
              <a:pathLst>
                <a:path w="241300" h="43180">
                  <a:moveTo>
                    <a:pt x="0" y="0"/>
                  </a:moveTo>
                  <a:lnTo>
                    <a:pt x="0" y="0"/>
                  </a:lnTo>
                  <a:lnTo>
                    <a:pt x="241299" y="0"/>
                  </a:lnTo>
                  <a:lnTo>
                    <a:pt x="241299" y="10668"/>
                  </a:lnTo>
                  <a:lnTo>
                    <a:pt x="241299" y="21336"/>
                  </a:lnTo>
                  <a:lnTo>
                    <a:pt x="241299" y="32004"/>
                  </a:lnTo>
                  <a:lnTo>
                    <a:pt x="241299" y="42672"/>
                  </a:lnTo>
                  <a:lnTo>
                    <a:pt x="193052" y="42672"/>
                  </a:lnTo>
                  <a:lnTo>
                    <a:pt x="144786" y="42672"/>
                  </a:lnTo>
                  <a:lnTo>
                    <a:pt x="96513" y="42672"/>
                  </a:lnTo>
                  <a:lnTo>
                    <a:pt x="48247" y="42672"/>
                  </a:lnTo>
                  <a:lnTo>
                    <a:pt x="0" y="42672"/>
                  </a:lnTo>
                  <a:lnTo>
                    <a:pt x="0" y="32003"/>
                  </a:lnTo>
                  <a:lnTo>
                    <a:pt x="0" y="21335"/>
                  </a:lnTo>
                  <a:lnTo>
                    <a:pt x="0" y="10667"/>
                  </a:lnTo>
                  <a:lnTo>
                    <a:pt x="0" y="0"/>
                  </a:lnTo>
                  <a:close/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6984" y="1016520"/>
              <a:ext cx="4411218" cy="51586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0281" y="992505"/>
              <a:ext cx="4410964" cy="51536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64642" y="1598498"/>
            <a:ext cx="855726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Para</a:t>
            </a:r>
            <a:r>
              <a:rPr dirty="0" spc="225"/>
              <a:t> </a:t>
            </a:r>
            <a:r>
              <a:rPr dirty="0"/>
              <a:t>realizar</a:t>
            </a:r>
            <a:r>
              <a:rPr dirty="0" spc="235"/>
              <a:t> </a:t>
            </a:r>
            <a:r>
              <a:rPr dirty="0"/>
              <a:t>la</a:t>
            </a:r>
            <a:r>
              <a:rPr dirty="0" spc="229"/>
              <a:t> </a:t>
            </a:r>
            <a:r>
              <a:rPr dirty="0"/>
              <a:t>lectura</a:t>
            </a:r>
            <a:r>
              <a:rPr dirty="0" spc="229"/>
              <a:t> </a:t>
            </a:r>
            <a:r>
              <a:rPr dirty="0"/>
              <a:t>de</a:t>
            </a:r>
            <a:r>
              <a:rPr dirty="0" spc="215"/>
              <a:t> </a:t>
            </a:r>
            <a:r>
              <a:rPr dirty="0"/>
              <a:t>un</a:t>
            </a:r>
            <a:r>
              <a:rPr dirty="0" spc="240"/>
              <a:t> </a:t>
            </a:r>
            <a:r>
              <a:rPr dirty="0"/>
              <a:t>archivo</a:t>
            </a:r>
            <a:r>
              <a:rPr dirty="0" spc="240"/>
              <a:t> </a:t>
            </a:r>
            <a:r>
              <a:rPr dirty="0"/>
              <a:t>se</a:t>
            </a:r>
            <a:r>
              <a:rPr dirty="0" spc="245"/>
              <a:t> </a:t>
            </a:r>
            <a:r>
              <a:rPr dirty="0"/>
              <a:t>utiliza</a:t>
            </a:r>
            <a:r>
              <a:rPr dirty="0" spc="220"/>
              <a:t> </a:t>
            </a:r>
            <a:r>
              <a:rPr dirty="0"/>
              <a:t>la</a:t>
            </a:r>
            <a:r>
              <a:rPr dirty="0" spc="229"/>
              <a:t> </a:t>
            </a:r>
            <a:r>
              <a:rPr dirty="0"/>
              <a:t>función</a:t>
            </a:r>
            <a:r>
              <a:rPr dirty="0" spc="235"/>
              <a:t> </a:t>
            </a:r>
            <a:r>
              <a:rPr dirty="0" i="1">
                <a:latin typeface="Arial"/>
                <a:cs typeface="Arial"/>
              </a:rPr>
              <a:t>fread</a:t>
            </a:r>
            <a:r>
              <a:rPr dirty="0" spc="225" i="1">
                <a:latin typeface="Arial"/>
                <a:cs typeface="Arial"/>
              </a:rPr>
              <a:t> </a:t>
            </a:r>
            <a:r>
              <a:rPr dirty="0"/>
              <a:t>que</a:t>
            </a:r>
            <a:r>
              <a:rPr dirty="0" spc="235"/>
              <a:t> </a:t>
            </a:r>
            <a:r>
              <a:rPr dirty="0"/>
              <a:t>tiene</a:t>
            </a:r>
            <a:r>
              <a:rPr dirty="0" spc="229"/>
              <a:t> </a:t>
            </a:r>
            <a:r>
              <a:rPr dirty="0" spc="-25"/>
              <a:t>el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siguiente</a:t>
            </a:r>
            <a:r>
              <a:rPr dirty="0" spc="-25"/>
              <a:t> </a:t>
            </a:r>
            <a:r>
              <a:rPr dirty="0" spc="-10"/>
              <a:t>prototipo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382930" y="2420493"/>
            <a:ext cx="85210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1645" algn="l"/>
              </a:tabLst>
            </a:pPr>
            <a:r>
              <a:rPr dirty="0" sz="2000" spc="-25" b="1">
                <a:latin typeface="Arial"/>
                <a:cs typeface="Arial"/>
              </a:rPr>
              <a:t>int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b="1" i="1">
                <a:latin typeface="Arial"/>
                <a:cs typeface="Arial"/>
              </a:rPr>
              <a:t>fread</a:t>
            </a:r>
            <a:r>
              <a:rPr dirty="0" sz="2000" spc="-30" b="1" i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void</a:t>
            </a:r>
            <a:r>
              <a:rPr dirty="0" sz="2000" spc="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*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destino</a:t>
            </a:r>
            <a:r>
              <a:rPr dirty="0" sz="2000" spc="-35" b="1" i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size_t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tamaño</a:t>
            </a:r>
            <a:r>
              <a:rPr dirty="0" sz="2000" spc="-25" b="1" i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size_t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cantidad</a:t>
            </a:r>
            <a:r>
              <a:rPr dirty="0" sz="2000" spc="-35" b="1" i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FILE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*</a:t>
            </a:r>
            <a:r>
              <a:rPr dirty="0" sz="2000" b="1" i="1">
                <a:latin typeface="Arial"/>
                <a:cs typeface="Arial"/>
              </a:rPr>
              <a:t>arch</a:t>
            </a:r>
            <a:r>
              <a:rPr dirty="0" sz="2000" spc="-15" b="1" i="1">
                <a:latin typeface="Arial"/>
                <a:cs typeface="Arial"/>
              </a:rPr>
              <a:t> </a:t>
            </a:r>
            <a:r>
              <a:rPr dirty="0" sz="2000" spc="-50" b="1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64642" y="3001136"/>
            <a:ext cx="8388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Donde: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10" b="1" i="1">
                <a:latin typeface="Arial"/>
                <a:cs typeface="Arial"/>
              </a:rPr>
              <a:t>destino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64642" y="3824478"/>
            <a:ext cx="10033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 b="1" i="1">
                <a:latin typeface="Arial"/>
                <a:cs typeface="Arial"/>
              </a:rPr>
              <a:t>tamaño Cantidad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64642" y="4647133"/>
            <a:ext cx="50736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 i="1">
                <a:latin typeface="Arial"/>
                <a:cs typeface="Arial"/>
              </a:rPr>
              <a:t>arch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193798" y="3275838"/>
            <a:ext cx="6730365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5080" indent="-381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Es</a:t>
            </a:r>
            <a:r>
              <a:rPr dirty="0" sz="1800" spc="10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un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puntero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lugar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donde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va</a:t>
            </a:r>
            <a:r>
              <a:rPr dirty="0" sz="1800" spc="1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dejar</a:t>
            </a:r>
            <a:r>
              <a:rPr dirty="0" sz="1800" spc="11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dato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leido</a:t>
            </a:r>
            <a:r>
              <a:rPr dirty="0" sz="1800" spc="13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con </a:t>
            </a:r>
            <a:r>
              <a:rPr dirty="0" sz="1800" spc="-10" b="1">
                <a:latin typeface="Arial"/>
                <a:cs typeface="Arial"/>
              </a:rPr>
              <a:t>fread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Es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tamaño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en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bytes del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dato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leer</a:t>
            </a:r>
            <a:endParaRPr sz="1800">
              <a:latin typeface="Arial"/>
              <a:cs typeface="Arial"/>
            </a:endParaRPr>
          </a:p>
          <a:p>
            <a:pPr marL="50800" marR="6985" indent="-381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Es</a:t>
            </a:r>
            <a:r>
              <a:rPr dirty="0" sz="1800" spc="1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1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cantidad</a:t>
            </a:r>
            <a:r>
              <a:rPr dirty="0" sz="1800" spc="1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1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elementos</a:t>
            </a:r>
            <a:r>
              <a:rPr dirty="0" sz="1800" spc="1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1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longitud</a:t>
            </a:r>
            <a:r>
              <a:rPr dirty="0" sz="1800" spc="160" b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tamaño</a:t>
            </a:r>
            <a:r>
              <a:rPr dirty="0" sz="1800" spc="155" b="1" i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que</a:t>
            </a:r>
            <a:r>
              <a:rPr dirty="0" sz="1800" spc="1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16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van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leer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Es</a:t>
            </a:r>
            <a:r>
              <a:rPr dirty="0" sz="1800" spc="1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puntero</a:t>
            </a:r>
            <a:r>
              <a:rPr dirty="0" sz="1800" spc="1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1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estructura</a:t>
            </a:r>
            <a:r>
              <a:rPr dirty="0" sz="1800" spc="11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FILE</a:t>
            </a:r>
            <a:r>
              <a:rPr dirty="0" sz="1800" spc="11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asociada</a:t>
            </a:r>
            <a:r>
              <a:rPr dirty="0" sz="1800" spc="1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</a:t>
            </a:r>
            <a:r>
              <a:rPr dirty="0" sz="1800" spc="1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archivo</a:t>
            </a:r>
            <a:r>
              <a:rPr dirty="0" sz="1800" spc="14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desde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4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que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va</a:t>
            </a:r>
            <a:r>
              <a:rPr dirty="0" sz="1800" spc="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-10" b="1">
                <a:latin typeface="Arial"/>
                <a:cs typeface="Arial"/>
              </a:rPr>
              <a:t> leer.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330631" y="492505"/>
            <a:ext cx="7392670" cy="1040130"/>
            <a:chOff x="330631" y="492505"/>
            <a:chExt cx="7392670" cy="104013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516648"/>
              <a:ext cx="7344918" cy="51586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287" y="492505"/>
              <a:ext cx="7343482" cy="51523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284" y="1016495"/>
              <a:ext cx="986790" cy="40311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631" y="992758"/>
              <a:ext cx="985850" cy="40195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895" y="1249622"/>
              <a:ext cx="243090" cy="4946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425320" y="1233423"/>
              <a:ext cx="227329" cy="33655"/>
            </a:xfrm>
            <a:custGeom>
              <a:avLst/>
              <a:gdLst/>
              <a:ahLst/>
              <a:cxnLst/>
              <a:rect l="l" t="t" r="r" b="b"/>
              <a:pathLst>
                <a:path w="227330" h="33655">
                  <a:moveTo>
                    <a:pt x="227203" y="0"/>
                  </a:moveTo>
                  <a:lnTo>
                    <a:pt x="0" y="0"/>
                  </a:lnTo>
                  <a:lnTo>
                    <a:pt x="0" y="33147"/>
                  </a:lnTo>
                  <a:lnTo>
                    <a:pt x="227203" y="33147"/>
                  </a:lnTo>
                  <a:lnTo>
                    <a:pt x="227203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25320" y="1233423"/>
              <a:ext cx="227329" cy="33655"/>
            </a:xfrm>
            <a:custGeom>
              <a:avLst/>
              <a:gdLst/>
              <a:ahLst/>
              <a:cxnLst/>
              <a:rect l="l" t="t" r="r" b="b"/>
              <a:pathLst>
                <a:path w="227330" h="33655">
                  <a:moveTo>
                    <a:pt x="0" y="0"/>
                  </a:moveTo>
                  <a:lnTo>
                    <a:pt x="56788" y="0"/>
                  </a:lnTo>
                  <a:lnTo>
                    <a:pt x="113601" y="0"/>
                  </a:lnTo>
                  <a:lnTo>
                    <a:pt x="170414" y="0"/>
                  </a:lnTo>
                  <a:lnTo>
                    <a:pt x="227203" y="0"/>
                  </a:lnTo>
                  <a:lnTo>
                    <a:pt x="227203" y="8286"/>
                  </a:lnTo>
                  <a:lnTo>
                    <a:pt x="227203" y="16573"/>
                  </a:lnTo>
                  <a:lnTo>
                    <a:pt x="227203" y="24860"/>
                  </a:lnTo>
                  <a:lnTo>
                    <a:pt x="227203" y="33147"/>
                  </a:lnTo>
                  <a:lnTo>
                    <a:pt x="170414" y="33147"/>
                  </a:lnTo>
                  <a:lnTo>
                    <a:pt x="113601" y="33147"/>
                  </a:lnTo>
                  <a:lnTo>
                    <a:pt x="56788" y="33147"/>
                  </a:lnTo>
                  <a:lnTo>
                    <a:pt x="0" y="33147"/>
                  </a:lnTo>
                  <a:lnTo>
                    <a:pt x="0" y="24860"/>
                  </a:lnTo>
                  <a:lnTo>
                    <a:pt x="0" y="16573"/>
                  </a:lnTo>
                  <a:lnTo>
                    <a:pt x="0" y="8286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1640" y="1016495"/>
              <a:ext cx="1116330" cy="40311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5698" y="992504"/>
              <a:ext cx="1114933" cy="40220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4556" y="1239058"/>
              <a:ext cx="140944" cy="72343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895345" y="1222501"/>
              <a:ext cx="125730" cy="57150"/>
            </a:xfrm>
            <a:custGeom>
              <a:avLst/>
              <a:gdLst/>
              <a:ahLst/>
              <a:cxnLst/>
              <a:rect l="l" t="t" r="r" b="b"/>
              <a:pathLst>
                <a:path w="125730" h="57150">
                  <a:moveTo>
                    <a:pt x="125349" y="0"/>
                  </a:moveTo>
                  <a:lnTo>
                    <a:pt x="0" y="0"/>
                  </a:lnTo>
                  <a:lnTo>
                    <a:pt x="0" y="56642"/>
                  </a:lnTo>
                  <a:lnTo>
                    <a:pt x="125349" y="56642"/>
                  </a:lnTo>
                  <a:lnTo>
                    <a:pt x="125349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895345" y="1222501"/>
              <a:ext cx="125730" cy="57150"/>
            </a:xfrm>
            <a:custGeom>
              <a:avLst/>
              <a:gdLst/>
              <a:ahLst/>
              <a:cxnLst/>
              <a:rect l="l" t="t" r="r" b="b"/>
              <a:pathLst>
                <a:path w="125730" h="57150">
                  <a:moveTo>
                    <a:pt x="0" y="0"/>
                  </a:moveTo>
                  <a:lnTo>
                    <a:pt x="31337" y="0"/>
                  </a:lnTo>
                  <a:lnTo>
                    <a:pt x="62674" y="0"/>
                  </a:lnTo>
                  <a:lnTo>
                    <a:pt x="94011" y="0"/>
                  </a:lnTo>
                  <a:lnTo>
                    <a:pt x="125349" y="0"/>
                  </a:lnTo>
                  <a:lnTo>
                    <a:pt x="125349" y="14172"/>
                  </a:lnTo>
                  <a:lnTo>
                    <a:pt x="125349" y="28321"/>
                  </a:lnTo>
                  <a:lnTo>
                    <a:pt x="125349" y="42469"/>
                  </a:lnTo>
                  <a:lnTo>
                    <a:pt x="125349" y="56642"/>
                  </a:lnTo>
                  <a:lnTo>
                    <a:pt x="94011" y="56642"/>
                  </a:lnTo>
                  <a:lnTo>
                    <a:pt x="62674" y="56642"/>
                  </a:lnTo>
                  <a:lnTo>
                    <a:pt x="31337" y="56642"/>
                  </a:lnTo>
                  <a:lnTo>
                    <a:pt x="0" y="56642"/>
                  </a:lnTo>
                  <a:lnTo>
                    <a:pt x="0" y="42469"/>
                  </a:lnTo>
                  <a:lnTo>
                    <a:pt x="0" y="28321"/>
                  </a:lnTo>
                  <a:lnTo>
                    <a:pt x="0" y="14172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9063" y="1016520"/>
              <a:ext cx="1581150" cy="51586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2615" y="992758"/>
              <a:ext cx="1579880" cy="515112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364642" y="1661286"/>
            <a:ext cx="8489315" cy="3866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635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Valor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retornado: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: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Devuelve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el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número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datos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leidos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(</a:t>
            </a:r>
            <a:r>
              <a:rPr dirty="0" sz="1800" b="1" i="1">
                <a:latin typeface="Calibri"/>
                <a:cs typeface="Calibri"/>
              </a:rPr>
              <a:t>cantidad</a:t>
            </a:r>
            <a:r>
              <a:rPr dirty="0" sz="1800" b="1">
                <a:latin typeface="Calibri"/>
                <a:cs typeface="Calibri"/>
              </a:rPr>
              <a:t>).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Si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el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valor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retornado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spc="-25" b="1">
                <a:latin typeface="Calibri"/>
                <a:cs typeface="Calibri"/>
              </a:rPr>
              <a:t>es </a:t>
            </a:r>
            <a:r>
              <a:rPr dirty="0" sz="1800" b="1">
                <a:latin typeface="Calibri"/>
                <a:cs typeface="Calibri"/>
              </a:rPr>
              <a:t>menor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al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que</a:t>
            </a:r>
            <a:r>
              <a:rPr dirty="0" sz="1800" spc="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indicó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por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medio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variable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 i="1">
                <a:latin typeface="Calibri"/>
                <a:cs typeface="Calibri"/>
              </a:rPr>
              <a:t>cantidad</a:t>
            </a:r>
            <a:r>
              <a:rPr dirty="0" sz="1800" spc="15" b="1" i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,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significa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que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hubo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un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error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25" b="1">
                <a:latin typeface="Calibri"/>
                <a:cs typeface="Calibri"/>
              </a:rPr>
              <a:t>en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lectura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 que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llegó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al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final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-10" b="1">
                <a:latin typeface="Calibri"/>
                <a:cs typeface="Calibri"/>
              </a:rPr>
              <a:t> archivo.</a:t>
            </a:r>
            <a:endParaRPr sz="1800">
              <a:latin typeface="Calibri"/>
              <a:cs typeface="Calibri"/>
            </a:endParaRPr>
          </a:p>
          <a:p>
            <a:pPr algn="just" marL="12700" marR="5715">
              <a:lnSpc>
                <a:spcPct val="100000"/>
              </a:lnSpc>
              <a:spcBef>
                <a:spcPts val="2160"/>
              </a:spcBef>
            </a:pP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7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función</a:t>
            </a:r>
            <a:r>
              <a:rPr dirty="0" sz="1800" spc="70" b="1">
                <a:latin typeface="Calibri"/>
                <a:cs typeface="Calibri"/>
              </a:rPr>
              <a:t> </a:t>
            </a:r>
            <a:r>
              <a:rPr dirty="0" sz="1800" b="1" i="1">
                <a:latin typeface="Calibri"/>
                <a:cs typeface="Calibri"/>
              </a:rPr>
              <a:t>fread</a:t>
            </a:r>
            <a:r>
              <a:rPr dirty="0" sz="1800" spc="60" b="1" i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lee</a:t>
            </a:r>
            <a:r>
              <a:rPr dirty="0" sz="1800" spc="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desde</a:t>
            </a:r>
            <a:r>
              <a:rPr dirty="0" sz="1800" spc="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el</a:t>
            </a:r>
            <a:r>
              <a:rPr dirty="0" sz="1800" spc="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archivo</a:t>
            </a:r>
            <a:r>
              <a:rPr dirty="0" sz="1800" spc="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referenciado</a:t>
            </a:r>
            <a:r>
              <a:rPr dirty="0" sz="1800" spc="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por</a:t>
            </a:r>
            <a:r>
              <a:rPr dirty="0" sz="1800" spc="65" b="1">
                <a:latin typeface="Calibri"/>
                <a:cs typeface="Calibri"/>
              </a:rPr>
              <a:t> </a:t>
            </a:r>
            <a:r>
              <a:rPr dirty="0" sz="1800" b="1" i="1">
                <a:latin typeface="Calibri"/>
                <a:cs typeface="Calibri"/>
              </a:rPr>
              <a:t>arch</a:t>
            </a:r>
            <a:r>
              <a:rPr dirty="0" sz="1800" spc="65" b="1" i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</a:t>
            </a:r>
            <a:r>
              <a:rPr dirty="0" sz="1800" spc="6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partir</a:t>
            </a:r>
            <a:r>
              <a:rPr dirty="0" sz="1800" spc="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6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posición</a:t>
            </a:r>
            <a:r>
              <a:rPr dirty="0" sz="1800" spc="7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actual </a:t>
            </a:r>
            <a:r>
              <a:rPr dirty="0" sz="1800" b="1">
                <a:latin typeface="Calibri"/>
                <a:cs typeface="Calibri"/>
              </a:rPr>
              <a:t>del</a:t>
            </a:r>
            <a:r>
              <a:rPr dirty="0" sz="1800" spc="50" b="1">
                <a:latin typeface="Calibri"/>
                <a:cs typeface="Calibri"/>
              </a:rPr>
              <a:t>  </a:t>
            </a:r>
            <a:r>
              <a:rPr dirty="0" sz="1800" b="1">
                <a:latin typeface="Calibri"/>
                <a:cs typeface="Calibri"/>
              </a:rPr>
              <a:t>indicador</a:t>
            </a:r>
            <a:r>
              <a:rPr dirty="0" sz="1800" spc="55" b="1">
                <a:latin typeface="Calibri"/>
                <a:cs typeface="Calibri"/>
              </a:rPr>
              <a:t> 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55" b="1">
                <a:latin typeface="Calibri"/>
                <a:cs typeface="Calibri"/>
              </a:rPr>
              <a:t>  </a:t>
            </a:r>
            <a:r>
              <a:rPr dirty="0" sz="1800" b="1">
                <a:latin typeface="Calibri"/>
                <a:cs typeface="Calibri"/>
              </a:rPr>
              <a:t>posición</a:t>
            </a:r>
            <a:r>
              <a:rPr dirty="0" sz="1800" spc="60" b="1">
                <a:latin typeface="Calibri"/>
                <a:cs typeface="Calibri"/>
              </a:rPr>
              <a:t>  </a:t>
            </a:r>
            <a:r>
              <a:rPr dirty="0" sz="1800" b="1">
                <a:latin typeface="Calibri"/>
                <a:cs typeface="Calibri"/>
              </a:rPr>
              <a:t>,</a:t>
            </a:r>
            <a:r>
              <a:rPr dirty="0" sz="1800" spc="50" b="1">
                <a:latin typeface="Calibri"/>
                <a:cs typeface="Calibri"/>
              </a:rPr>
              <a:t>  </a:t>
            </a:r>
            <a:r>
              <a:rPr dirty="0" sz="1800" b="1" i="1">
                <a:latin typeface="Calibri"/>
                <a:cs typeface="Calibri"/>
              </a:rPr>
              <a:t>cantidad</a:t>
            </a:r>
            <a:r>
              <a:rPr dirty="0" sz="1800" spc="55" b="1" i="1">
                <a:latin typeface="Calibri"/>
                <a:cs typeface="Calibri"/>
              </a:rPr>
              <a:t> 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55" b="1">
                <a:latin typeface="Calibri"/>
                <a:cs typeface="Calibri"/>
              </a:rPr>
              <a:t>  </a:t>
            </a:r>
            <a:r>
              <a:rPr dirty="0" sz="1800" b="1">
                <a:latin typeface="Calibri"/>
                <a:cs typeface="Calibri"/>
              </a:rPr>
              <a:t>elementos</a:t>
            </a:r>
            <a:r>
              <a:rPr dirty="0" sz="1800" spc="45" b="1">
                <a:latin typeface="Calibri"/>
                <a:cs typeface="Calibri"/>
              </a:rPr>
              <a:t> 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60" b="1">
                <a:latin typeface="Calibri"/>
                <a:cs typeface="Calibri"/>
              </a:rPr>
              <a:t>  </a:t>
            </a:r>
            <a:r>
              <a:rPr dirty="0" sz="1800" b="1">
                <a:latin typeface="Calibri"/>
                <a:cs typeface="Calibri"/>
              </a:rPr>
              <a:t>longitud</a:t>
            </a:r>
            <a:r>
              <a:rPr dirty="0" sz="1800" spc="50" b="1">
                <a:latin typeface="Calibri"/>
                <a:cs typeface="Calibri"/>
              </a:rPr>
              <a:t>  </a:t>
            </a:r>
            <a:r>
              <a:rPr dirty="0" sz="1800" b="1" i="1">
                <a:latin typeface="Calibri"/>
                <a:cs typeface="Calibri"/>
              </a:rPr>
              <a:t>tamaño</a:t>
            </a:r>
            <a:r>
              <a:rPr dirty="0" sz="1800" spc="60" b="1" i="1">
                <a:latin typeface="Calibri"/>
                <a:cs typeface="Calibri"/>
              </a:rPr>
              <a:t>  </a:t>
            </a:r>
            <a:r>
              <a:rPr dirty="0" sz="1800" b="1">
                <a:latin typeface="Calibri"/>
                <a:cs typeface="Calibri"/>
              </a:rPr>
              <a:t>y</a:t>
            </a:r>
            <a:r>
              <a:rPr dirty="0" sz="1800" spc="55" b="1">
                <a:latin typeface="Calibri"/>
                <a:cs typeface="Calibri"/>
              </a:rPr>
              <a:t>  </a:t>
            </a:r>
            <a:r>
              <a:rPr dirty="0" sz="1800" b="1">
                <a:latin typeface="Calibri"/>
                <a:cs typeface="Calibri"/>
              </a:rPr>
              <a:t>deja</a:t>
            </a:r>
            <a:r>
              <a:rPr dirty="0" sz="1800" spc="55" b="1">
                <a:latin typeface="Calibri"/>
                <a:cs typeface="Calibri"/>
              </a:rPr>
              <a:t>  </a:t>
            </a:r>
            <a:r>
              <a:rPr dirty="0" sz="1800" spc="-25" b="1">
                <a:latin typeface="Calibri"/>
                <a:cs typeface="Calibri"/>
              </a:rPr>
              <a:t>los </a:t>
            </a:r>
            <a:r>
              <a:rPr dirty="0" sz="1800" b="1">
                <a:latin typeface="Calibri"/>
                <a:cs typeface="Calibri"/>
              </a:rPr>
              <a:t>elementos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leidos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en</a:t>
            </a:r>
            <a:r>
              <a:rPr dirty="0" sz="1800" spc="-6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dirección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memoria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indicada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por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-10" b="1" i="1">
                <a:latin typeface="Calibri"/>
                <a:cs typeface="Calibri"/>
              </a:rPr>
              <a:t>destino</a:t>
            </a:r>
            <a:r>
              <a:rPr dirty="0" sz="1800" spc="-10" b="1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2160"/>
              </a:spcBef>
            </a:pPr>
            <a:r>
              <a:rPr dirty="0" sz="1800" b="1">
                <a:latin typeface="Calibri"/>
                <a:cs typeface="Calibri"/>
              </a:rPr>
              <a:t>Una</a:t>
            </a:r>
            <a:r>
              <a:rPr dirty="0" sz="1800" spc="4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vez</a:t>
            </a:r>
            <a:r>
              <a:rPr dirty="0" sz="1800" spc="48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que</a:t>
            </a:r>
            <a:r>
              <a:rPr dirty="0" sz="1800" spc="48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</a:t>
            </a:r>
            <a:r>
              <a:rPr dirty="0" sz="1800" spc="48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completó</a:t>
            </a:r>
            <a:r>
              <a:rPr dirty="0" sz="1800" spc="47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459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operación</a:t>
            </a:r>
            <a:r>
              <a:rPr dirty="0" sz="1800" spc="48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48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lectura</a:t>
            </a:r>
            <a:r>
              <a:rPr dirty="0" sz="1800" spc="459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</a:t>
            </a:r>
            <a:r>
              <a:rPr dirty="0" sz="1800" spc="48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actualiza</a:t>
            </a:r>
            <a:r>
              <a:rPr dirty="0" sz="1800" spc="47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automáticamente</a:t>
            </a:r>
            <a:r>
              <a:rPr dirty="0" sz="1800" spc="475" b="1">
                <a:latin typeface="Calibri"/>
                <a:cs typeface="Calibri"/>
              </a:rPr>
              <a:t> </a:t>
            </a:r>
            <a:r>
              <a:rPr dirty="0" sz="1800" spc="-25" b="1">
                <a:latin typeface="Calibri"/>
                <a:cs typeface="Calibri"/>
              </a:rPr>
              <a:t>el</a:t>
            </a:r>
            <a:endParaRPr sz="18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b="1">
                <a:latin typeface="Calibri"/>
                <a:cs typeface="Calibri"/>
              </a:rPr>
              <a:t>indicador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posición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del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archivo.</a:t>
            </a:r>
            <a:endParaRPr sz="1800">
              <a:latin typeface="Calibri"/>
              <a:cs typeface="Calibri"/>
            </a:endParaRPr>
          </a:p>
          <a:p>
            <a:pPr algn="just" marL="12700" marR="5715">
              <a:lnSpc>
                <a:spcPct val="100000"/>
              </a:lnSpc>
              <a:spcBef>
                <a:spcPts val="2165"/>
              </a:spcBef>
            </a:pPr>
            <a:r>
              <a:rPr dirty="0" sz="1800" b="1">
                <a:latin typeface="Calibri"/>
                <a:cs typeface="Calibri"/>
              </a:rPr>
              <a:t>A</a:t>
            </a:r>
            <a:r>
              <a:rPr dirty="0" sz="1800" spc="1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diferencia</a:t>
            </a:r>
            <a:r>
              <a:rPr dirty="0" sz="1800" spc="1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1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lo</a:t>
            </a:r>
            <a:r>
              <a:rPr dirty="0" sz="1800" spc="1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que</a:t>
            </a:r>
            <a:r>
              <a:rPr dirty="0" sz="1800" spc="1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ocurre</a:t>
            </a:r>
            <a:r>
              <a:rPr dirty="0" sz="1800" spc="1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en</a:t>
            </a:r>
            <a:r>
              <a:rPr dirty="0" sz="1800" spc="1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1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escritura</a:t>
            </a:r>
            <a:r>
              <a:rPr dirty="0" sz="1800" spc="1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,</a:t>
            </a:r>
            <a:r>
              <a:rPr dirty="0" sz="1800" spc="1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</a:t>
            </a:r>
            <a:r>
              <a:rPr dirty="0" sz="1800" spc="1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debe</a:t>
            </a:r>
            <a:r>
              <a:rPr dirty="0" sz="1800" spc="1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verificar</a:t>
            </a:r>
            <a:r>
              <a:rPr dirty="0" sz="1800" spc="1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que</a:t>
            </a:r>
            <a:r>
              <a:rPr dirty="0" sz="1800" spc="1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</a:t>
            </a:r>
            <a:r>
              <a:rPr dirty="0" sz="1800" spc="1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realice</a:t>
            </a:r>
            <a:r>
              <a:rPr dirty="0" sz="1800" spc="1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13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lectura </a:t>
            </a:r>
            <a:r>
              <a:rPr dirty="0" sz="1800" b="1">
                <a:latin typeface="Calibri"/>
                <a:cs typeface="Calibri"/>
              </a:rPr>
              <a:t>mientras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no se haya llegado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al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final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del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archivo.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Esta operación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realiza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por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medio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spc="-25" b="1">
                <a:latin typeface="Calibri"/>
                <a:cs typeface="Calibri"/>
              </a:rPr>
              <a:t>la </a:t>
            </a:r>
            <a:r>
              <a:rPr dirty="0" sz="1800" b="1">
                <a:latin typeface="Calibri"/>
                <a:cs typeface="Calibri"/>
              </a:rPr>
              <a:t>función</a:t>
            </a:r>
            <a:r>
              <a:rPr dirty="0" sz="1800" spc="385" b="1">
                <a:latin typeface="Calibri"/>
                <a:cs typeface="Calibri"/>
              </a:rPr>
              <a:t> </a:t>
            </a:r>
            <a:r>
              <a:rPr dirty="0" sz="1800" spc="-10" b="1" i="1">
                <a:latin typeface="Calibri"/>
                <a:cs typeface="Calibri"/>
              </a:rPr>
              <a:t>feof.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1461135"/>
            <a:chOff x="251459" y="0"/>
            <a:chExt cx="8741410" cy="146113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615" y="445020"/>
              <a:ext cx="7366254" cy="51586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887" y="421005"/>
              <a:ext cx="7364882" cy="5153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799" y="944892"/>
              <a:ext cx="1617726" cy="51586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500" y="921130"/>
              <a:ext cx="1618322" cy="5152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9780" y="1173527"/>
              <a:ext cx="229374" cy="7234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3077" y="1149096"/>
              <a:ext cx="228853" cy="7213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5539" y="944892"/>
              <a:ext cx="2344674" cy="5158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9345" y="921130"/>
              <a:ext cx="2343150" cy="51523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293014" y="1584705"/>
            <a:ext cx="5469890" cy="469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532504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#include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&lt;stdio.h&gt; </a:t>
            </a:r>
            <a:r>
              <a:rPr dirty="0" sz="1800">
                <a:latin typeface="Arial MT"/>
                <a:cs typeface="Arial MT"/>
              </a:rPr>
              <a:t>#include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&lt;conio.h&gt;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841500" algn="l"/>
              </a:tabLst>
            </a:pPr>
            <a:r>
              <a:rPr dirty="0" sz="1800">
                <a:latin typeface="Arial MT"/>
                <a:cs typeface="Arial MT"/>
              </a:rPr>
              <a:t>#define</a:t>
            </a:r>
            <a:r>
              <a:rPr dirty="0" sz="1800" spc="-135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ARCH</a:t>
            </a:r>
            <a:r>
              <a:rPr dirty="0" sz="1800">
                <a:latin typeface="Arial MT"/>
                <a:cs typeface="Arial MT"/>
              </a:rPr>
              <a:t>	</a:t>
            </a:r>
            <a:r>
              <a:rPr dirty="0" sz="1800" spc="-10">
                <a:latin typeface="Arial MT"/>
                <a:cs typeface="Arial MT"/>
              </a:rPr>
              <a:t>"c:\\bin.dat"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struct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a{</a:t>
            </a:r>
            <a:endParaRPr sz="1800">
              <a:latin typeface="Arial MT"/>
              <a:cs typeface="Arial MT"/>
            </a:endParaRPr>
          </a:p>
          <a:p>
            <a:pPr marL="18415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char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nombre[10];</a:t>
            </a:r>
            <a:endParaRPr sz="1800">
              <a:latin typeface="Arial MT"/>
              <a:cs typeface="Arial MT"/>
            </a:endParaRPr>
          </a:p>
          <a:p>
            <a:pPr marL="18415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int</a:t>
            </a:r>
            <a:r>
              <a:rPr dirty="0" sz="1800" spc="-20">
                <a:latin typeface="Arial MT"/>
                <a:cs typeface="Arial MT"/>
              </a:rPr>
              <a:t> edad;</a:t>
            </a:r>
            <a:endParaRPr sz="18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dirty="0" sz="1800" spc="-25">
                <a:latin typeface="Arial MT"/>
                <a:cs typeface="Arial MT"/>
              </a:rPr>
              <a:t>};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int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main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()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800" spc="-50"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927100" marR="321373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 MT"/>
                <a:cs typeface="Arial MT"/>
              </a:rPr>
              <a:t>FILE</a:t>
            </a:r>
            <a:r>
              <a:rPr dirty="0" sz="1800" spc="49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*bin; </a:t>
            </a:r>
            <a:r>
              <a:rPr dirty="0" sz="1800">
                <a:latin typeface="Arial MT"/>
                <a:cs typeface="Arial MT"/>
              </a:rPr>
              <a:t>struct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 </a:t>
            </a:r>
            <a:r>
              <a:rPr dirty="0" sz="1800" spc="-20">
                <a:latin typeface="Arial MT"/>
                <a:cs typeface="Arial MT"/>
              </a:rPr>
              <a:t>pers; </a:t>
            </a:r>
            <a:r>
              <a:rPr dirty="0" sz="1800">
                <a:latin typeface="Arial MT"/>
                <a:cs typeface="Arial MT"/>
              </a:rPr>
              <a:t>int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20">
                <a:latin typeface="Arial MT"/>
                <a:cs typeface="Arial MT"/>
              </a:rPr>
              <a:t>cant; </a:t>
            </a:r>
            <a:r>
              <a:rPr dirty="0" sz="1800" spc="-10">
                <a:latin typeface="Arial MT"/>
                <a:cs typeface="Arial MT"/>
              </a:rPr>
              <a:t>clrscr();</a:t>
            </a:r>
            <a:endParaRPr sz="18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if </a:t>
            </a:r>
            <a:r>
              <a:rPr dirty="0" sz="1800" spc="-10">
                <a:latin typeface="Arial MT"/>
                <a:cs typeface="Arial MT"/>
              </a:rPr>
              <a:t>((bin=fopen(ARCH,"rb"))==NULL)</a:t>
            </a:r>
            <a:endParaRPr sz="1800">
              <a:latin typeface="Arial MT"/>
              <a:cs typeface="Arial MT"/>
            </a:endParaRPr>
          </a:p>
          <a:p>
            <a:pPr marL="1841500">
              <a:lnSpc>
                <a:spcPct val="100000"/>
              </a:lnSpc>
            </a:pPr>
            <a:r>
              <a:rPr dirty="0" sz="1800">
                <a:latin typeface="Arial MT"/>
                <a:cs typeface="Arial MT"/>
              </a:rPr>
              <a:t>printf("No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pudo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abrir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el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archivo");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1691" y="174193"/>
            <a:ext cx="8774430" cy="6311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98219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Arial"/>
                <a:cs typeface="Arial"/>
              </a:rPr>
              <a:t>while(!feof(bin))</a:t>
            </a:r>
            <a:endParaRPr sz="1600">
              <a:latin typeface="Arial"/>
              <a:cs typeface="Arial"/>
            </a:endParaRPr>
          </a:p>
          <a:p>
            <a:pPr marL="998219">
              <a:lnSpc>
                <a:spcPct val="100000"/>
              </a:lnSpc>
              <a:spcBef>
                <a:spcPts val="5"/>
              </a:spcBef>
            </a:pPr>
            <a:r>
              <a:rPr dirty="0" sz="1600" spc="-50" b="1"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2827655" marR="240347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cant=fread(&amp;pers,sizeof(pers),1,bin); if(cant!=1)</a:t>
            </a:r>
            <a:endParaRPr sz="1600">
              <a:latin typeface="Arial"/>
              <a:cs typeface="Arial"/>
            </a:endParaRPr>
          </a:p>
          <a:p>
            <a:pPr marL="2827655">
              <a:lnSpc>
                <a:spcPct val="100000"/>
              </a:lnSpc>
            </a:pPr>
            <a:r>
              <a:rPr dirty="0" sz="1600" spc="-50" b="1"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3742054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if(feof(bin))</a:t>
            </a:r>
            <a:endParaRPr sz="1600">
              <a:latin typeface="Arial"/>
              <a:cs typeface="Arial"/>
            </a:endParaRPr>
          </a:p>
          <a:p>
            <a:pPr marL="465645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break;</a:t>
            </a:r>
            <a:endParaRPr sz="1600">
              <a:latin typeface="Arial"/>
              <a:cs typeface="Arial"/>
            </a:endParaRPr>
          </a:p>
          <a:p>
            <a:pPr marL="3742054">
              <a:lnSpc>
                <a:spcPct val="100000"/>
              </a:lnSpc>
            </a:pPr>
            <a:r>
              <a:rPr dirty="0" sz="1600" spc="-20" b="1">
                <a:latin typeface="Arial"/>
                <a:cs typeface="Arial"/>
              </a:rPr>
              <a:t>else</a:t>
            </a:r>
            <a:endParaRPr sz="1600">
              <a:latin typeface="Arial"/>
              <a:cs typeface="Arial"/>
            </a:endParaRPr>
          </a:p>
          <a:p>
            <a:pPr marL="3742054">
              <a:lnSpc>
                <a:spcPct val="100000"/>
              </a:lnSpc>
            </a:pPr>
            <a:r>
              <a:rPr dirty="0" sz="1600" spc="-50" b="1"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4656455" marR="80010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error("No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leyo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ultimo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registro"); break;</a:t>
            </a:r>
            <a:endParaRPr sz="1600">
              <a:latin typeface="Arial"/>
              <a:cs typeface="Arial"/>
            </a:endParaRPr>
          </a:p>
          <a:p>
            <a:pPr marL="3742054">
              <a:lnSpc>
                <a:spcPct val="100000"/>
              </a:lnSpc>
            </a:pPr>
            <a:r>
              <a:rPr dirty="0" sz="1600" spc="-50" b="1"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2827655">
              <a:lnSpc>
                <a:spcPct val="100000"/>
              </a:lnSpc>
            </a:pPr>
            <a:r>
              <a:rPr dirty="0" sz="1600" spc="-50" b="1"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282765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printf("\n%s\t%d",pers.nombre,pers.edad);</a:t>
            </a:r>
            <a:endParaRPr sz="1600">
              <a:latin typeface="Arial"/>
              <a:cs typeface="Arial"/>
            </a:endParaRPr>
          </a:p>
          <a:p>
            <a:pPr marL="998219">
              <a:lnSpc>
                <a:spcPct val="100000"/>
              </a:lnSpc>
              <a:spcBef>
                <a:spcPts val="5"/>
              </a:spcBef>
            </a:pPr>
            <a:r>
              <a:rPr dirty="0" sz="1600" spc="-50" b="1"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998219" marR="667702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fclose(bin); getch(); </a:t>
            </a:r>
            <a:r>
              <a:rPr dirty="0" sz="1600" b="1">
                <a:latin typeface="Arial"/>
                <a:cs typeface="Arial"/>
              </a:rPr>
              <a:t>return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0;</a:t>
            </a:r>
            <a:endParaRPr sz="16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</a:pPr>
            <a:r>
              <a:rPr dirty="0" sz="1600" spc="-50" b="1"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50"/>
              </a:spcBef>
            </a:pPr>
            <a:r>
              <a:rPr dirty="0" sz="1800" b="1">
                <a:latin typeface="Arial"/>
                <a:cs typeface="Arial"/>
              </a:rPr>
              <a:t>Después</a:t>
            </a:r>
            <a:r>
              <a:rPr dirty="0" sz="1800" spc="1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1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hacer</a:t>
            </a:r>
            <a:r>
              <a:rPr dirty="0" sz="1800" spc="1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1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lectura</a:t>
            </a:r>
            <a:r>
              <a:rPr dirty="0" sz="1800" spc="1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1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debe</a:t>
            </a:r>
            <a:r>
              <a:rPr dirty="0" sz="1800" spc="1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verificar</a:t>
            </a:r>
            <a:r>
              <a:rPr dirty="0" sz="1800" spc="1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que</a:t>
            </a:r>
            <a:r>
              <a:rPr dirty="0" sz="1800" spc="1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1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haya</a:t>
            </a:r>
            <a:r>
              <a:rPr dirty="0" sz="1800" spc="1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leido</a:t>
            </a:r>
            <a:r>
              <a:rPr dirty="0" sz="1800" spc="1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1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cantidad</a:t>
            </a:r>
            <a:r>
              <a:rPr dirty="0" sz="1800" spc="15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de </a:t>
            </a:r>
            <a:r>
              <a:rPr dirty="0" sz="1800" b="1">
                <a:latin typeface="Arial"/>
                <a:cs typeface="Arial"/>
              </a:rPr>
              <a:t>datos</a:t>
            </a:r>
            <a:r>
              <a:rPr dirty="0" sz="1800" spc="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que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indicó.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Ocurre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que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cuando</a:t>
            </a:r>
            <a:r>
              <a:rPr dirty="0" sz="1800" spc="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no</a:t>
            </a:r>
            <a:r>
              <a:rPr dirty="0" sz="1800" spc="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lee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cantidad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datos</a:t>
            </a:r>
            <a:r>
              <a:rPr dirty="0" sz="1800" spc="5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indicada </a:t>
            </a:r>
            <a:r>
              <a:rPr dirty="0" sz="1800" b="1">
                <a:latin typeface="Arial"/>
                <a:cs typeface="Arial"/>
              </a:rPr>
              <a:t>puede</a:t>
            </a:r>
            <a:r>
              <a:rPr dirty="0" sz="1800" spc="3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haberse</a:t>
            </a:r>
            <a:r>
              <a:rPr dirty="0" sz="1800" spc="3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alcanzado</a:t>
            </a:r>
            <a:r>
              <a:rPr dirty="0" sz="1800" spc="3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3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final</a:t>
            </a:r>
            <a:r>
              <a:rPr dirty="0" sz="1800" spc="3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3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archivo</a:t>
            </a:r>
            <a:r>
              <a:rPr dirty="0" sz="1800" spc="38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</a:t>
            </a:r>
            <a:r>
              <a:rPr dirty="0" sz="1800" spc="3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3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pudo</a:t>
            </a:r>
            <a:r>
              <a:rPr dirty="0" sz="1800" spc="3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haber</a:t>
            </a:r>
            <a:r>
              <a:rPr dirty="0" sz="1800" spc="3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producido</a:t>
            </a:r>
            <a:r>
              <a:rPr dirty="0" sz="1800" spc="35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un </a:t>
            </a:r>
            <a:r>
              <a:rPr dirty="0" sz="1800" spc="-10" b="1">
                <a:latin typeface="Arial"/>
                <a:cs typeface="Arial"/>
              </a:rPr>
              <a:t>error.</a:t>
            </a:r>
            <a:endParaRPr sz="1800">
              <a:latin typeface="Arial"/>
              <a:cs typeface="Arial"/>
            </a:endParaRPr>
          </a:p>
          <a:p>
            <a:pPr algn="just" marL="12700" marR="762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Es</a:t>
            </a:r>
            <a:r>
              <a:rPr dirty="0" sz="1800" spc="3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por</a:t>
            </a:r>
            <a:r>
              <a:rPr dirty="0" sz="1800" spc="35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esto</a:t>
            </a:r>
            <a:r>
              <a:rPr dirty="0" sz="1800" spc="4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que</a:t>
            </a:r>
            <a:r>
              <a:rPr dirty="0" sz="1800" spc="35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cuando</a:t>
            </a:r>
            <a:r>
              <a:rPr dirty="0" sz="1800" spc="35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35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entra</a:t>
            </a:r>
            <a:r>
              <a:rPr dirty="0" sz="1800" spc="3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al</a:t>
            </a:r>
            <a:r>
              <a:rPr dirty="0" sz="1800" spc="4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if</a:t>
            </a:r>
            <a:r>
              <a:rPr dirty="0" sz="1800" spc="45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que</a:t>
            </a:r>
            <a:r>
              <a:rPr dirty="0" sz="1800" spc="4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verifica</a:t>
            </a:r>
            <a:r>
              <a:rPr dirty="0" sz="1800" spc="35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35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cantidad</a:t>
            </a:r>
            <a:r>
              <a:rPr dirty="0" sz="1800" spc="3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,</a:t>
            </a:r>
            <a:r>
              <a:rPr dirty="0" sz="1800" spc="4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35" b="1">
                <a:latin typeface="Arial"/>
                <a:cs typeface="Arial"/>
              </a:rPr>
              <a:t>  </a:t>
            </a:r>
            <a:r>
              <a:rPr dirty="0" sz="1800" spc="-20" b="1">
                <a:latin typeface="Arial"/>
                <a:cs typeface="Arial"/>
              </a:rPr>
              <a:t>debe </a:t>
            </a:r>
            <a:r>
              <a:rPr dirty="0" sz="1800" b="1">
                <a:latin typeface="Arial"/>
                <a:cs typeface="Arial"/>
              </a:rPr>
              <a:t>preguntar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si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llego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al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final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del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archivo.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892540" cy="466725"/>
            <a:chOff x="251459" y="0"/>
            <a:chExt cx="8892540" cy="46672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3107" y="24396"/>
              <a:ext cx="4848605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6150" y="0"/>
              <a:ext cx="4887849" cy="36042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390842" y="643255"/>
            <a:ext cx="7038340" cy="761365"/>
            <a:chOff x="390842" y="643255"/>
            <a:chExt cx="7038340" cy="76136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719" y="667512"/>
              <a:ext cx="7002018" cy="73685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842" y="643255"/>
              <a:ext cx="7000303" cy="735965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577" y="3716273"/>
            <a:ext cx="8426196" cy="156819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33577" y="3716273"/>
            <a:ext cx="8426450" cy="156845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algn="just" marL="90805" marR="83820">
              <a:lnSpc>
                <a:spcPct val="100000"/>
              </a:lnSpc>
              <a:spcBef>
                <a:spcPts val="195"/>
              </a:spcBef>
            </a:pPr>
            <a:r>
              <a:rPr dirty="0" sz="2400" b="1">
                <a:latin typeface="Calibri"/>
                <a:cs typeface="Calibri"/>
              </a:rPr>
              <a:t>Es</a:t>
            </a:r>
            <a:r>
              <a:rPr dirty="0" sz="2400" spc="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un</a:t>
            </a:r>
            <a:r>
              <a:rPr dirty="0" sz="2400" spc="65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conjunto</a:t>
            </a:r>
            <a:r>
              <a:rPr dirty="0" sz="2400" spc="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datos</a:t>
            </a:r>
            <a:r>
              <a:rPr dirty="0" sz="2400" spc="75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estructurados</a:t>
            </a:r>
            <a:r>
              <a:rPr dirty="0" sz="2400" spc="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en</a:t>
            </a:r>
            <a:r>
              <a:rPr dirty="0" sz="2400" spc="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una</a:t>
            </a:r>
            <a:r>
              <a:rPr dirty="0" sz="2400" spc="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colección</a:t>
            </a:r>
            <a:r>
              <a:rPr dirty="0" sz="2400" spc="60" b="1">
                <a:latin typeface="Calibri"/>
                <a:cs typeface="Calibri"/>
              </a:rPr>
              <a:t>  </a:t>
            </a:r>
            <a:r>
              <a:rPr dirty="0" sz="2400" spc="-25" b="1">
                <a:latin typeface="Calibri"/>
                <a:cs typeface="Calibri"/>
              </a:rPr>
              <a:t>de </a:t>
            </a:r>
            <a:r>
              <a:rPr dirty="0" sz="2400" b="1">
                <a:latin typeface="Calibri"/>
                <a:cs typeface="Calibri"/>
              </a:rPr>
              <a:t>entidades</a:t>
            </a:r>
            <a:r>
              <a:rPr dirty="0" sz="2400" spc="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elementales</a:t>
            </a:r>
            <a:r>
              <a:rPr dirty="0" sz="2400" spc="9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o</a:t>
            </a:r>
            <a:r>
              <a:rPr dirty="0" sz="2400" spc="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básicas</a:t>
            </a:r>
            <a:r>
              <a:rPr dirty="0" sz="2400" spc="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denominadas</a:t>
            </a:r>
            <a:r>
              <a:rPr dirty="0" sz="2400" spc="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registros</a:t>
            </a:r>
            <a:r>
              <a:rPr dirty="0" sz="2400" spc="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que</a:t>
            </a:r>
            <a:r>
              <a:rPr dirty="0" sz="2400" spc="8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son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igual</a:t>
            </a:r>
            <a:r>
              <a:rPr dirty="0" sz="2400" spc="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tipo</a:t>
            </a:r>
            <a:r>
              <a:rPr dirty="0" sz="2400" spc="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y</a:t>
            </a:r>
            <a:r>
              <a:rPr dirty="0" sz="2400" spc="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constan</a:t>
            </a:r>
            <a:r>
              <a:rPr dirty="0" sz="2400" spc="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su</a:t>
            </a:r>
            <a:r>
              <a:rPr dirty="0" sz="2400" spc="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vez</a:t>
            </a:r>
            <a:r>
              <a:rPr dirty="0" sz="2400" spc="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diferentes</a:t>
            </a:r>
            <a:r>
              <a:rPr dirty="0" sz="2400" spc="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entidades</a:t>
            </a:r>
            <a:r>
              <a:rPr dirty="0" sz="2400" spc="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10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nivel </a:t>
            </a:r>
            <a:r>
              <a:rPr dirty="0" sz="2400" b="1">
                <a:latin typeface="Calibri"/>
                <a:cs typeface="Calibri"/>
              </a:rPr>
              <a:t>más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bajos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denominadas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campos.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90143" y="1533144"/>
            <a:ext cx="8435340" cy="1649095"/>
            <a:chOff x="390143" y="1533144"/>
            <a:chExt cx="8435340" cy="1649095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243" y="1571244"/>
              <a:ext cx="8359140" cy="1572767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09193" y="1552194"/>
              <a:ext cx="8397240" cy="1610995"/>
            </a:xfrm>
            <a:custGeom>
              <a:avLst/>
              <a:gdLst/>
              <a:ahLst/>
              <a:cxnLst/>
              <a:rect l="l" t="t" r="r" b="b"/>
              <a:pathLst>
                <a:path w="8397240" h="1610995">
                  <a:moveTo>
                    <a:pt x="0" y="1610867"/>
                  </a:moveTo>
                  <a:lnTo>
                    <a:pt x="8397240" y="1610867"/>
                  </a:lnTo>
                  <a:lnTo>
                    <a:pt x="8397240" y="0"/>
                  </a:lnTo>
                  <a:lnTo>
                    <a:pt x="0" y="0"/>
                  </a:lnTo>
                  <a:lnTo>
                    <a:pt x="0" y="161086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1032510"/>
            <a:chOff x="251459" y="0"/>
            <a:chExt cx="8741410" cy="10325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516648"/>
              <a:ext cx="5523738" cy="51586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984" y="492505"/>
              <a:ext cx="5523915" cy="5152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7692" y="749750"/>
              <a:ext cx="188226" cy="4946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888608" y="733298"/>
              <a:ext cx="172720" cy="33020"/>
            </a:xfrm>
            <a:custGeom>
              <a:avLst/>
              <a:gdLst/>
              <a:ahLst/>
              <a:cxnLst/>
              <a:rect l="l" t="t" r="r" b="b"/>
              <a:pathLst>
                <a:path w="172720" h="33020">
                  <a:moveTo>
                    <a:pt x="172592" y="0"/>
                  </a:moveTo>
                  <a:lnTo>
                    <a:pt x="0" y="0"/>
                  </a:lnTo>
                  <a:lnTo>
                    <a:pt x="0" y="33019"/>
                  </a:lnTo>
                  <a:lnTo>
                    <a:pt x="172592" y="33019"/>
                  </a:lnTo>
                  <a:lnTo>
                    <a:pt x="172592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888608" y="733298"/>
              <a:ext cx="172720" cy="33020"/>
            </a:xfrm>
            <a:custGeom>
              <a:avLst/>
              <a:gdLst/>
              <a:ahLst/>
              <a:cxnLst/>
              <a:rect l="l" t="t" r="r" b="b"/>
              <a:pathLst>
                <a:path w="172720" h="33020">
                  <a:moveTo>
                    <a:pt x="0" y="0"/>
                  </a:moveTo>
                  <a:lnTo>
                    <a:pt x="43148" y="0"/>
                  </a:lnTo>
                  <a:lnTo>
                    <a:pt x="86296" y="0"/>
                  </a:lnTo>
                  <a:lnTo>
                    <a:pt x="129444" y="0"/>
                  </a:lnTo>
                  <a:lnTo>
                    <a:pt x="172592" y="0"/>
                  </a:lnTo>
                  <a:lnTo>
                    <a:pt x="172592" y="8284"/>
                  </a:lnTo>
                  <a:lnTo>
                    <a:pt x="172592" y="16557"/>
                  </a:lnTo>
                  <a:lnTo>
                    <a:pt x="172592" y="24806"/>
                  </a:lnTo>
                  <a:lnTo>
                    <a:pt x="172592" y="33019"/>
                  </a:lnTo>
                  <a:lnTo>
                    <a:pt x="129444" y="33019"/>
                  </a:lnTo>
                  <a:lnTo>
                    <a:pt x="86296" y="33019"/>
                  </a:lnTo>
                  <a:lnTo>
                    <a:pt x="43148" y="33019"/>
                  </a:lnTo>
                  <a:lnTo>
                    <a:pt x="0" y="33019"/>
                  </a:lnTo>
                  <a:lnTo>
                    <a:pt x="0" y="24806"/>
                  </a:lnTo>
                  <a:lnTo>
                    <a:pt x="0" y="16557"/>
                  </a:lnTo>
                  <a:lnTo>
                    <a:pt x="0" y="8284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7336" y="516648"/>
              <a:ext cx="2356866" cy="51586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0759" y="492505"/>
              <a:ext cx="2356485" cy="51523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Sus</a:t>
            </a:r>
            <a:r>
              <a:rPr dirty="0" sz="2400" spc="-15"/>
              <a:t> </a:t>
            </a:r>
            <a:r>
              <a:rPr dirty="0" sz="2400"/>
              <a:t>prototipos</a:t>
            </a:r>
            <a:r>
              <a:rPr dirty="0" sz="2400" spc="-30"/>
              <a:t> </a:t>
            </a:r>
            <a:r>
              <a:rPr dirty="0" sz="2400" spc="-20"/>
              <a:t>son:</a:t>
            </a:r>
            <a:endParaRPr sz="2400"/>
          </a:p>
        </p:txBody>
      </p:sp>
      <p:sp>
        <p:nvSpPr>
          <p:cNvPr id="11" name="object 11" descr=""/>
          <p:cNvSpPr txBox="1"/>
          <p:nvPr/>
        </p:nvSpPr>
        <p:spPr>
          <a:xfrm>
            <a:off x="581050" y="1954529"/>
            <a:ext cx="79813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89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int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fprintf(FILE</a:t>
            </a:r>
            <a:r>
              <a:rPr dirty="0" sz="2400" spc="-75" b="1">
                <a:latin typeface="Arial"/>
                <a:cs typeface="Arial"/>
              </a:rPr>
              <a:t> </a:t>
            </a:r>
            <a:r>
              <a:rPr dirty="0" sz="2400" spc="-70" b="1">
                <a:latin typeface="Arial"/>
                <a:cs typeface="Arial"/>
              </a:rPr>
              <a:t>*F,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const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char</a:t>
            </a:r>
            <a:r>
              <a:rPr dirty="0" sz="2400" spc="-3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*cadena_de_control, .....); </a:t>
            </a:r>
            <a:r>
              <a:rPr dirty="0" sz="2400" b="1">
                <a:latin typeface="Arial"/>
                <a:cs typeface="Arial"/>
              </a:rPr>
              <a:t>int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fscanf(FILE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spc="-70" b="1">
                <a:latin typeface="Arial"/>
                <a:cs typeface="Arial"/>
              </a:rPr>
              <a:t>*F,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const</a:t>
            </a:r>
            <a:r>
              <a:rPr dirty="0" sz="2400" spc="-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char</a:t>
            </a:r>
            <a:r>
              <a:rPr dirty="0" sz="2400" spc="-3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*cadena_de_control,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.....);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29590" y="3051809"/>
            <a:ext cx="11601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Arial"/>
                <a:cs typeface="Arial"/>
              </a:rPr>
              <a:t>Donde llamada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83613" y="3051809"/>
            <a:ext cx="733425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0355" marR="5080" indent="-288290">
              <a:lnSpc>
                <a:spcPct val="100000"/>
              </a:lnSpc>
              <a:spcBef>
                <a:spcPts val="100"/>
              </a:spcBef>
              <a:tabLst>
                <a:tab pos="405765" algn="l"/>
                <a:tab pos="777240" algn="l"/>
                <a:tab pos="951230" algn="l"/>
                <a:tab pos="1530350" algn="l"/>
                <a:tab pos="2200910" algn="l"/>
                <a:tab pos="2870200" algn="l"/>
                <a:tab pos="3330575" algn="l"/>
                <a:tab pos="3590925" algn="l"/>
                <a:tab pos="4065270" algn="l"/>
                <a:tab pos="4621530" algn="l"/>
                <a:tab pos="5476240" algn="l"/>
                <a:tab pos="6082030" algn="l"/>
                <a:tab pos="6777990" algn="l"/>
              </a:tabLst>
            </a:pPr>
            <a:r>
              <a:rPr dirty="0" sz="2400" spc="-50" b="1">
                <a:latin typeface="Arial"/>
                <a:cs typeface="Arial"/>
              </a:rPr>
              <a:t>F</a:t>
            </a:r>
            <a:r>
              <a:rPr dirty="0" sz="2400" b="1">
                <a:latin typeface="Arial"/>
                <a:cs typeface="Arial"/>
              </a:rPr>
              <a:t>		</a:t>
            </a:r>
            <a:r>
              <a:rPr dirty="0" sz="2400" spc="-25" b="1">
                <a:latin typeface="Arial"/>
                <a:cs typeface="Arial"/>
              </a:rPr>
              <a:t>es</a:t>
            </a:r>
            <a:r>
              <a:rPr dirty="0" sz="2400" b="1">
                <a:latin typeface="Arial"/>
                <a:cs typeface="Arial"/>
              </a:rPr>
              <a:t>		</a:t>
            </a:r>
            <a:r>
              <a:rPr dirty="0" sz="2400" spc="-25" b="1">
                <a:latin typeface="Arial"/>
                <a:cs typeface="Arial"/>
              </a:rPr>
              <a:t>un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10" b="1">
                <a:latin typeface="Arial"/>
                <a:cs typeface="Arial"/>
              </a:rPr>
              <a:t>puntero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25" b="1">
                <a:latin typeface="Arial"/>
                <a:cs typeface="Arial"/>
              </a:rPr>
              <a:t>al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10" b="1">
                <a:latin typeface="Arial"/>
                <a:cs typeface="Arial"/>
              </a:rPr>
              <a:t>archivo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10" b="1">
                <a:latin typeface="Arial"/>
                <a:cs typeface="Arial"/>
              </a:rPr>
              <a:t>devuelto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25" b="1">
                <a:latin typeface="Arial"/>
                <a:cs typeface="Arial"/>
              </a:rPr>
              <a:t>por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25" b="1">
                <a:latin typeface="Arial"/>
                <a:cs typeface="Arial"/>
              </a:rPr>
              <a:t>una </a:t>
            </a:r>
            <a:r>
              <a:rPr dirty="0" sz="2400" spc="-50" b="1">
                <a:latin typeface="Arial"/>
                <a:cs typeface="Arial"/>
              </a:rPr>
              <a:t>a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10" b="1">
                <a:latin typeface="Arial"/>
                <a:cs typeface="Arial"/>
              </a:rPr>
              <a:t>fopen().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10" b="1">
                <a:latin typeface="Arial"/>
                <a:cs typeface="Arial"/>
              </a:rPr>
              <a:t>fprintf()</a:t>
            </a:r>
            <a:r>
              <a:rPr dirty="0" sz="2400" b="1">
                <a:latin typeface="Arial"/>
                <a:cs typeface="Arial"/>
              </a:rPr>
              <a:t>		</a:t>
            </a:r>
            <a:r>
              <a:rPr dirty="0" sz="2400" spc="-50" b="1">
                <a:latin typeface="Arial"/>
                <a:cs typeface="Arial"/>
              </a:rPr>
              <a:t>y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10" b="1">
                <a:latin typeface="Arial"/>
                <a:cs typeface="Arial"/>
              </a:rPr>
              <a:t>fscanf()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10" b="1">
                <a:latin typeface="Arial"/>
                <a:cs typeface="Arial"/>
              </a:rPr>
              <a:t>dirigen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53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sus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29590" y="3783583"/>
            <a:ext cx="8488045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operaciones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</a:t>
            </a:r>
            <a:r>
              <a:rPr dirty="0" sz="2400" spc="-2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E/S</a:t>
            </a:r>
            <a:r>
              <a:rPr dirty="0" sz="2400" spc="-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al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archivo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al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que</a:t>
            </a:r>
            <a:r>
              <a:rPr dirty="0" sz="2400" spc="-1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apunta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F.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Estas</a:t>
            </a:r>
            <a:r>
              <a:rPr dirty="0" sz="2400" spc="1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funciones</a:t>
            </a:r>
            <a:r>
              <a:rPr dirty="0" sz="2400" spc="1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se</a:t>
            </a:r>
            <a:r>
              <a:rPr dirty="0" sz="2400" spc="114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comportan</a:t>
            </a:r>
            <a:r>
              <a:rPr dirty="0" sz="2400" spc="1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exactamente</a:t>
            </a:r>
            <a:r>
              <a:rPr dirty="0" sz="2400" spc="1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como</a:t>
            </a:r>
            <a:r>
              <a:rPr dirty="0" sz="2400" spc="13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prinft() </a:t>
            </a:r>
            <a:r>
              <a:rPr dirty="0" sz="2400" b="1">
                <a:latin typeface="Arial"/>
                <a:cs typeface="Arial"/>
              </a:rPr>
              <a:t>y</a:t>
            </a:r>
            <a:r>
              <a:rPr dirty="0" sz="2400" spc="5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scanf()</a:t>
            </a:r>
            <a:r>
              <a:rPr dirty="0" sz="2400" spc="5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discutidas</a:t>
            </a:r>
            <a:r>
              <a:rPr dirty="0" sz="2400" spc="5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anteriormente,</a:t>
            </a:r>
            <a:r>
              <a:rPr dirty="0" sz="2400" spc="5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excepto</a:t>
            </a:r>
            <a:r>
              <a:rPr dirty="0" sz="2400" spc="54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que</a:t>
            </a:r>
            <a:r>
              <a:rPr dirty="0" sz="2400" spc="54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operan </a:t>
            </a:r>
            <a:r>
              <a:rPr dirty="0" sz="2400" b="1">
                <a:latin typeface="Arial"/>
                <a:cs typeface="Arial"/>
              </a:rPr>
              <a:t>sobre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archivo.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64642" y="1025778"/>
            <a:ext cx="8345170" cy="51479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Para</a:t>
            </a:r>
            <a:r>
              <a:rPr dirty="0" sz="2000" spc="3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que</a:t>
            </a:r>
            <a:r>
              <a:rPr dirty="0" sz="2000" spc="3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lo</a:t>
            </a:r>
            <a:r>
              <a:rPr dirty="0" sz="2000" spc="3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escrito</a:t>
            </a:r>
            <a:r>
              <a:rPr dirty="0" sz="2000" spc="3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con</a:t>
            </a:r>
            <a:r>
              <a:rPr dirty="0" sz="2000" spc="30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fprintf</a:t>
            </a:r>
            <a:r>
              <a:rPr dirty="0" sz="2000" spc="3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pueda</a:t>
            </a:r>
            <a:r>
              <a:rPr dirty="0" sz="2000" spc="3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ser</a:t>
            </a:r>
            <a:r>
              <a:rPr dirty="0" sz="2000" spc="3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correctamente</a:t>
            </a:r>
            <a:r>
              <a:rPr dirty="0" sz="2000" spc="3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leído</a:t>
            </a:r>
            <a:r>
              <a:rPr dirty="0" sz="2000" spc="315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con </a:t>
            </a:r>
            <a:r>
              <a:rPr dirty="0" sz="2000" b="1">
                <a:latin typeface="Arial"/>
                <a:cs typeface="Arial"/>
              </a:rPr>
              <a:t>fscanf</a:t>
            </a:r>
            <a:r>
              <a:rPr dirty="0" sz="2000" spc="1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es</a:t>
            </a:r>
            <a:r>
              <a:rPr dirty="0" sz="2000" spc="1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conveniente</a:t>
            </a:r>
            <a:r>
              <a:rPr dirty="0" sz="2000" spc="1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que</a:t>
            </a:r>
            <a:r>
              <a:rPr dirty="0" sz="2000" spc="1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1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formato</a:t>
            </a:r>
            <a:r>
              <a:rPr dirty="0" sz="2000" spc="1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en</a:t>
            </a:r>
            <a:r>
              <a:rPr dirty="0" sz="2000" spc="1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1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que</a:t>
            </a:r>
            <a:r>
              <a:rPr dirty="0" sz="2000" spc="1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</a:t>
            </a:r>
            <a:r>
              <a:rPr dirty="0" sz="2000" spc="1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indican</a:t>
            </a:r>
            <a:r>
              <a:rPr dirty="0" sz="2000" spc="1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los</a:t>
            </a:r>
            <a:r>
              <a:rPr dirty="0" sz="2000" spc="14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tipos </a:t>
            </a:r>
            <a:r>
              <a:rPr dirty="0" sz="2000" b="1">
                <a:latin typeface="Arial"/>
                <a:cs typeface="Arial"/>
              </a:rPr>
              <a:t>de</a:t>
            </a:r>
            <a:r>
              <a:rPr dirty="0" sz="2000" spc="39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datos</a:t>
            </a:r>
            <a:r>
              <a:rPr dirty="0" sz="2000" spc="3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que</a:t>
            </a:r>
            <a:r>
              <a:rPr dirty="0" sz="2000" spc="3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</a:t>
            </a:r>
            <a:r>
              <a:rPr dirty="0" sz="2000" spc="39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van</a:t>
            </a:r>
            <a:r>
              <a:rPr dirty="0" sz="2000" spc="3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</a:t>
            </a:r>
            <a:r>
              <a:rPr dirty="0" sz="2000" spc="40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leer</a:t>
            </a:r>
            <a:r>
              <a:rPr dirty="0" sz="2000" spc="39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</a:t>
            </a:r>
            <a:r>
              <a:rPr dirty="0" sz="2000" spc="39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escribir</a:t>
            </a:r>
            <a:r>
              <a:rPr dirty="0" sz="2000" spc="38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sean</a:t>
            </a:r>
            <a:r>
              <a:rPr dirty="0" sz="2000" spc="38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similares</a:t>
            </a:r>
            <a:r>
              <a:rPr dirty="0" sz="2000" spc="3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para</a:t>
            </a:r>
            <a:r>
              <a:rPr dirty="0" sz="2000" spc="38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ambas </a:t>
            </a:r>
            <a:r>
              <a:rPr dirty="0" sz="2000" b="1">
                <a:latin typeface="Arial"/>
                <a:cs typeface="Arial"/>
              </a:rPr>
              <a:t>instrucciones,</a:t>
            </a:r>
            <a:r>
              <a:rPr dirty="0" sz="2000" spc="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que</a:t>
            </a:r>
            <a:r>
              <a:rPr dirty="0" sz="2000" spc="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los</a:t>
            </a:r>
            <a:r>
              <a:rPr dirty="0" sz="2000" spc="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tipos</a:t>
            </a:r>
            <a:r>
              <a:rPr dirty="0" sz="2000" spc="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</a:t>
            </a:r>
            <a:r>
              <a:rPr dirty="0" sz="2000" spc="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datos</a:t>
            </a:r>
            <a:r>
              <a:rPr dirty="0" sz="2000" spc="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estén</a:t>
            </a:r>
            <a:r>
              <a:rPr dirty="0" sz="2000" spc="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separados,</a:t>
            </a:r>
            <a:r>
              <a:rPr dirty="0" sz="2000" spc="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por</a:t>
            </a:r>
            <a:r>
              <a:rPr dirty="0" sz="2000" spc="6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ejemplo, </a:t>
            </a:r>
            <a:r>
              <a:rPr dirty="0" sz="2000" b="1">
                <a:latin typeface="Arial"/>
                <a:cs typeface="Arial"/>
              </a:rPr>
              <a:t>por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un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blanco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y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que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tengan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un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fin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línea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al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final.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u="sng" sz="20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Ejemplo: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 b="1">
                <a:latin typeface="Arial"/>
                <a:cs typeface="Arial"/>
              </a:rPr>
              <a:t>int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spc="-20" b="1">
                <a:latin typeface="Arial"/>
                <a:cs typeface="Arial"/>
              </a:rPr>
              <a:t>num;</a:t>
            </a:r>
            <a:endParaRPr sz="2000">
              <a:latin typeface="Arial"/>
              <a:cs typeface="Arial"/>
            </a:endParaRPr>
          </a:p>
          <a:p>
            <a:pPr marL="12700" marR="609854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char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car,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cad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[10]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spc="-50" b="1">
                <a:latin typeface="Arial"/>
                <a:cs typeface="Arial"/>
              </a:rPr>
              <a:t>; </a:t>
            </a:r>
            <a:r>
              <a:rPr dirty="0" sz="2000" b="1">
                <a:latin typeface="Arial"/>
                <a:cs typeface="Arial"/>
              </a:rPr>
              <a:t>FILE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*f.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/*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apertura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del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fichero</a:t>
            </a:r>
            <a:r>
              <a:rPr dirty="0" sz="2000" spc="-25" b="1">
                <a:latin typeface="Arial"/>
                <a:cs typeface="Arial"/>
              </a:rPr>
              <a:t> */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.....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.....</a:t>
            </a:r>
            <a:endParaRPr sz="2000">
              <a:latin typeface="Arial"/>
              <a:cs typeface="Arial"/>
            </a:endParaRPr>
          </a:p>
          <a:p>
            <a:pPr algn="just" marL="12700" marR="333629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Arial"/>
                <a:cs typeface="Arial"/>
              </a:rPr>
              <a:t>fscanf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(f,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"%d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%c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%s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",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&amp;num,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&amp;car,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cad); </a:t>
            </a:r>
            <a:r>
              <a:rPr dirty="0" sz="2000" b="1">
                <a:latin typeface="Arial"/>
                <a:cs typeface="Arial"/>
              </a:rPr>
              <a:t>fprintf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f,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"%d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%c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%s</a:t>
            </a:r>
            <a:r>
              <a:rPr dirty="0" sz="2000" spc="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\n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",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num,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car,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cad); </a:t>
            </a:r>
            <a:r>
              <a:rPr dirty="0" sz="2000" b="1">
                <a:latin typeface="Arial"/>
                <a:cs typeface="Arial"/>
              </a:rPr>
              <a:t>fscanf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(f,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"%s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%c %d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",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cad,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&amp;car,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&amp;num); </a:t>
            </a:r>
            <a:r>
              <a:rPr dirty="0" sz="2000" b="1">
                <a:latin typeface="Arial"/>
                <a:cs typeface="Arial"/>
              </a:rPr>
              <a:t>fprintf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(f,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"%s %c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%d</a:t>
            </a:r>
            <a:r>
              <a:rPr dirty="0" sz="2000" spc="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\n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",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cad,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car,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num);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51459" y="0"/>
            <a:ext cx="8741410" cy="1032510"/>
            <a:chOff x="251459" y="0"/>
            <a:chExt cx="8741410" cy="1032510"/>
          </a:xfrm>
        </p:grpSpPr>
        <p:sp>
          <p:nvSpPr>
            <p:cNvPr id="4" name="object 4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707" y="516648"/>
              <a:ext cx="5563362" cy="51586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776" y="492505"/>
              <a:ext cx="5562828" cy="51523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67983" y="749750"/>
              <a:ext cx="182105" cy="4946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938393" y="733425"/>
              <a:ext cx="167005" cy="33020"/>
            </a:xfrm>
            <a:custGeom>
              <a:avLst/>
              <a:gdLst/>
              <a:ahLst/>
              <a:cxnLst/>
              <a:rect l="l" t="t" r="r" b="b"/>
              <a:pathLst>
                <a:path w="167004" h="33020">
                  <a:moveTo>
                    <a:pt x="166497" y="0"/>
                  </a:moveTo>
                  <a:lnTo>
                    <a:pt x="0" y="0"/>
                  </a:lnTo>
                  <a:lnTo>
                    <a:pt x="0" y="33020"/>
                  </a:lnTo>
                  <a:lnTo>
                    <a:pt x="166497" y="33020"/>
                  </a:lnTo>
                  <a:lnTo>
                    <a:pt x="166497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938393" y="733425"/>
              <a:ext cx="167005" cy="33020"/>
            </a:xfrm>
            <a:custGeom>
              <a:avLst/>
              <a:gdLst/>
              <a:ahLst/>
              <a:cxnLst/>
              <a:rect l="l" t="t" r="r" b="b"/>
              <a:pathLst>
                <a:path w="167004" h="33020">
                  <a:moveTo>
                    <a:pt x="0" y="0"/>
                  </a:moveTo>
                  <a:lnTo>
                    <a:pt x="41624" y="0"/>
                  </a:lnTo>
                  <a:lnTo>
                    <a:pt x="83248" y="0"/>
                  </a:lnTo>
                  <a:lnTo>
                    <a:pt x="124872" y="0"/>
                  </a:lnTo>
                  <a:lnTo>
                    <a:pt x="166497" y="0"/>
                  </a:lnTo>
                  <a:lnTo>
                    <a:pt x="166497" y="8284"/>
                  </a:lnTo>
                  <a:lnTo>
                    <a:pt x="166497" y="16557"/>
                  </a:lnTo>
                  <a:lnTo>
                    <a:pt x="166497" y="24806"/>
                  </a:lnTo>
                  <a:lnTo>
                    <a:pt x="166497" y="33020"/>
                  </a:lnTo>
                  <a:lnTo>
                    <a:pt x="124872" y="33020"/>
                  </a:lnTo>
                  <a:lnTo>
                    <a:pt x="83248" y="33020"/>
                  </a:lnTo>
                  <a:lnTo>
                    <a:pt x="41624" y="33020"/>
                  </a:lnTo>
                  <a:lnTo>
                    <a:pt x="0" y="33020"/>
                  </a:lnTo>
                  <a:lnTo>
                    <a:pt x="0" y="24806"/>
                  </a:lnTo>
                  <a:lnTo>
                    <a:pt x="0" y="16557"/>
                  </a:lnTo>
                  <a:lnTo>
                    <a:pt x="0" y="8284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2492" y="516636"/>
              <a:ext cx="944117" cy="5143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5788" y="492505"/>
              <a:ext cx="942721" cy="5140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1824" y="957072"/>
              <a:ext cx="2239518" cy="7086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182994" y="940942"/>
              <a:ext cx="2223135" cy="54610"/>
            </a:xfrm>
            <a:custGeom>
              <a:avLst/>
              <a:gdLst/>
              <a:ahLst/>
              <a:cxnLst/>
              <a:rect l="l" t="t" r="r" b="b"/>
              <a:pathLst>
                <a:path w="2223134" h="54609">
                  <a:moveTo>
                    <a:pt x="2222880" y="0"/>
                  </a:moveTo>
                  <a:lnTo>
                    <a:pt x="0" y="0"/>
                  </a:lnTo>
                  <a:lnTo>
                    <a:pt x="0" y="54102"/>
                  </a:lnTo>
                  <a:lnTo>
                    <a:pt x="2222880" y="54102"/>
                  </a:lnTo>
                  <a:lnTo>
                    <a:pt x="2222880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182994" y="940942"/>
              <a:ext cx="2223135" cy="54610"/>
            </a:xfrm>
            <a:custGeom>
              <a:avLst/>
              <a:gdLst/>
              <a:ahLst/>
              <a:cxnLst/>
              <a:rect l="l" t="t" r="r" b="b"/>
              <a:pathLst>
                <a:path w="2223134" h="54609">
                  <a:moveTo>
                    <a:pt x="0" y="0"/>
                  </a:moveTo>
                  <a:lnTo>
                    <a:pt x="0" y="0"/>
                  </a:lnTo>
                  <a:lnTo>
                    <a:pt x="2222880" y="0"/>
                  </a:lnTo>
                  <a:lnTo>
                    <a:pt x="2222880" y="13525"/>
                  </a:lnTo>
                  <a:lnTo>
                    <a:pt x="2222880" y="27050"/>
                  </a:lnTo>
                  <a:lnTo>
                    <a:pt x="2222880" y="40576"/>
                  </a:lnTo>
                  <a:lnTo>
                    <a:pt x="2222880" y="54102"/>
                  </a:lnTo>
                  <a:lnTo>
                    <a:pt x="2172347" y="54102"/>
                  </a:lnTo>
                  <a:lnTo>
                    <a:pt x="0" y="54102"/>
                  </a:lnTo>
                  <a:lnTo>
                    <a:pt x="0" y="40576"/>
                  </a:lnTo>
                  <a:lnTo>
                    <a:pt x="0" y="27051"/>
                  </a:lnTo>
                  <a:lnTo>
                    <a:pt x="0" y="13525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9291" y="640092"/>
              <a:ext cx="172948" cy="39241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261098" y="623823"/>
              <a:ext cx="155575" cy="376555"/>
            </a:xfrm>
            <a:custGeom>
              <a:avLst/>
              <a:gdLst/>
              <a:ahLst/>
              <a:cxnLst/>
              <a:rect l="l" t="t" r="r" b="b"/>
              <a:pathLst>
                <a:path w="155575" h="376555">
                  <a:moveTo>
                    <a:pt x="155575" y="0"/>
                  </a:moveTo>
                  <a:lnTo>
                    <a:pt x="106299" y="0"/>
                  </a:lnTo>
                  <a:lnTo>
                    <a:pt x="106299" y="10160"/>
                  </a:lnTo>
                  <a:lnTo>
                    <a:pt x="112775" y="10540"/>
                  </a:lnTo>
                  <a:lnTo>
                    <a:pt x="117348" y="12700"/>
                  </a:lnTo>
                  <a:lnTo>
                    <a:pt x="122554" y="20700"/>
                  </a:lnTo>
                  <a:lnTo>
                    <a:pt x="123825" y="26035"/>
                  </a:lnTo>
                  <a:lnTo>
                    <a:pt x="123825" y="32765"/>
                  </a:lnTo>
                  <a:lnTo>
                    <a:pt x="118574" y="71145"/>
                  </a:lnTo>
                  <a:lnTo>
                    <a:pt x="97281" y="167512"/>
                  </a:lnTo>
                  <a:lnTo>
                    <a:pt x="68708" y="53492"/>
                  </a:lnTo>
                  <a:lnTo>
                    <a:pt x="66246" y="41957"/>
                  </a:lnTo>
                  <a:lnTo>
                    <a:pt x="64760" y="32970"/>
                  </a:lnTo>
                  <a:lnTo>
                    <a:pt x="64261" y="26542"/>
                  </a:lnTo>
                  <a:lnTo>
                    <a:pt x="64261" y="22098"/>
                  </a:lnTo>
                  <a:lnTo>
                    <a:pt x="65277" y="18414"/>
                  </a:lnTo>
                  <a:lnTo>
                    <a:pt x="69469" y="12191"/>
                  </a:lnTo>
                  <a:lnTo>
                    <a:pt x="73151" y="10540"/>
                  </a:lnTo>
                  <a:lnTo>
                    <a:pt x="78231" y="10160"/>
                  </a:lnTo>
                  <a:lnTo>
                    <a:pt x="78231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4825" y="12700"/>
                  </a:lnTo>
                  <a:lnTo>
                    <a:pt x="8890" y="17272"/>
                  </a:lnTo>
                  <a:lnTo>
                    <a:pt x="23195" y="57146"/>
                  </a:lnTo>
                  <a:lnTo>
                    <a:pt x="75692" y="265938"/>
                  </a:lnTo>
                  <a:lnTo>
                    <a:pt x="67050" y="305899"/>
                  </a:lnTo>
                  <a:lnTo>
                    <a:pt x="53594" y="344931"/>
                  </a:lnTo>
                  <a:lnTo>
                    <a:pt x="50800" y="347599"/>
                  </a:lnTo>
                  <a:lnTo>
                    <a:pt x="46735" y="347599"/>
                  </a:lnTo>
                  <a:lnTo>
                    <a:pt x="45593" y="346583"/>
                  </a:lnTo>
                  <a:lnTo>
                    <a:pt x="43815" y="342646"/>
                  </a:lnTo>
                  <a:lnTo>
                    <a:pt x="43433" y="338074"/>
                  </a:lnTo>
                  <a:lnTo>
                    <a:pt x="42925" y="322667"/>
                  </a:lnTo>
                  <a:lnTo>
                    <a:pt x="41973" y="315309"/>
                  </a:lnTo>
                  <a:lnTo>
                    <a:pt x="6223" y="331977"/>
                  </a:lnTo>
                  <a:lnTo>
                    <a:pt x="6742" y="340862"/>
                  </a:lnTo>
                  <a:lnTo>
                    <a:pt x="26924" y="376300"/>
                  </a:lnTo>
                  <a:lnTo>
                    <a:pt x="35559" y="376300"/>
                  </a:lnTo>
                  <a:lnTo>
                    <a:pt x="67198" y="341715"/>
                  </a:lnTo>
                  <a:lnTo>
                    <a:pt x="79009" y="298039"/>
                  </a:lnTo>
                  <a:lnTo>
                    <a:pt x="133476" y="54887"/>
                  </a:lnTo>
                  <a:lnTo>
                    <a:pt x="137668" y="38195"/>
                  </a:lnTo>
                  <a:lnTo>
                    <a:pt x="155575" y="10160"/>
                  </a:lnTo>
                  <a:lnTo>
                    <a:pt x="155575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261098" y="623823"/>
              <a:ext cx="155575" cy="376555"/>
            </a:xfrm>
            <a:custGeom>
              <a:avLst/>
              <a:gdLst/>
              <a:ahLst/>
              <a:cxnLst/>
              <a:rect l="l" t="t" r="r" b="b"/>
              <a:pathLst>
                <a:path w="155575" h="376555">
                  <a:moveTo>
                    <a:pt x="0" y="0"/>
                  </a:moveTo>
                  <a:lnTo>
                    <a:pt x="19546" y="0"/>
                  </a:lnTo>
                  <a:lnTo>
                    <a:pt x="39116" y="0"/>
                  </a:lnTo>
                  <a:lnTo>
                    <a:pt x="58685" y="0"/>
                  </a:lnTo>
                  <a:lnTo>
                    <a:pt x="78231" y="0"/>
                  </a:lnTo>
                  <a:lnTo>
                    <a:pt x="78231" y="3428"/>
                  </a:lnTo>
                  <a:lnTo>
                    <a:pt x="78231" y="6730"/>
                  </a:lnTo>
                  <a:lnTo>
                    <a:pt x="78231" y="10160"/>
                  </a:lnTo>
                  <a:lnTo>
                    <a:pt x="73151" y="10540"/>
                  </a:lnTo>
                  <a:lnTo>
                    <a:pt x="69469" y="12191"/>
                  </a:lnTo>
                  <a:lnTo>
                    <a:pt x="67436" y="15366"/>
                  </a:lnTo>
                  <a:lnTo>
                    <a:pt x="65277" y="18414"/>
                  </a:lnTo>
                  <a:lnTo>
                    <a:pt x="64261" y="22098"/>
                  </a:lnTo>
                  <a:lnTo>
                    <a:pt x="64261" y="26542"/>
                  </a:lnTo>
                  <a:lnTo>
                    <a:pt x="72135" y="67563"/>
                  </a:lnTo>
                  <a:lnTo>
                    <a:pt x="78422" y="92539"/>
                  </a:lnTo>
                  <a:lnTo>
                    <a:pt x="84708" y="117538"/>
                  </a:lnTo>
                  <a:lnTo>
                    <a:pt x="90995" y="142537"/>
                  </a:lnTo>
                  <a:lnTo>
                    <a:pt x="97281" y="167512"/>
                  </a:lnTo>
                  <a:lnTo>
                    <a:pt x="101588" y="148177"/>
                  </a:lnTo>
                  <a:lnTo>
                    <a:pt x="105918" y="128841"/>
                  </a:lnTo>
                  <a:lnTo>
                    <a:pt x="114553" y="90170"/>
                  </a:lnTo>
                  <a:lnTo>
                    <a:pt x="123233" y="42431"/>
                  </a:lnTo>
                  <a:lnTo>
                    <a:pt x="123825" y="32765"/>
                  </a:lnTo>
                  <a:lnTo>
                    <a:pt x="123825" y="26035"/>
                  </a:lnTo>
                  <a:lnTo>
                    <a:pt x="122554" y="20700"/>
                  </a:lnTo>
                  <a:lnTo>
                    <a:pt x="119887" y="16637"/>
                  </a:lnTo>
                  <a:lnTo>
                    <a:pt x="117348" y="12700"/>
                  </a:lnTo>
                  <a:lnTo>
                    <a:pt x="112775" y="10540"/>
                  </a:lnTo>
                  <a:lnTo>
                    <a:pt x="106299" y="10160"/>
                  </a:lnTo>
                  <a:lnTo>
                    <a:pt x="106299" y="6730"/>
                  </a:lnTo>
                  <a:lnTo>
                    <a:pt x="106299" y="3428"/>
                  </a:lnTo>
                  <a:lnTo>
                    <a:pt x="106299" y="0"/>
                  </a:lnTo>
                  <a:lnTo>
                    <a:pt x="118606" y="0"/>
                  </a:lnTo>
                  <a:lnTo>
                    <a:pt x="130936" y="0"/>
                  </a:lnTo>
                  <a:lnTo>
                    <a:pt x="143267" y="0"/>
                  </a:lnTo>
                  <a:lnTo>
                    <a:pt x="155575" y="0"/>
                  </a:lnTo>
                  <a:lnTo>
                    <a:pt x="155575" y="3428"/>
                  </a:lnTo>
                  <a:lnTo>
                    <a:pt x="155575" y="6730"/>
                  </a:lnTo>
                  <a:lnTo>
                    <a:pt x="155575" y="10160"/>
                  </a:lnTo>
                  <a:lnTo>
                    <a:pt x="150749" y="11049"/>
                  </a:lnTo>
                  <a:lnTo>
                    <a:pt x="133476" y="54887"/>
                  </a:lnTo>
                  <a:lnTo>
                    <a:pt x="118026" y="123920"/>
                  </a:lnTo>
                  <a:lnTo>
                    <a:pt x="107505" y="171259"/>
                  </a:lnTo>
                  <a:lnTo>
                    <a:pt x="96984" y="218598"/>
                  </a:lnTo>
                  <a:lnTo>
                    <a:pt x="86486" y="265938"/>
                  </a:lnTo>
                  <a:lnTo>
                    <a:pt x="79009" y="298039"/>
                  </a:lnTo>
                  <a:lnTo>
                    <a:pt x="67198" y="341715"/>
                  </a:lnTo>
                  <a:lnTo>
                    <a:pt x="43416" y="374870"/>
                  </a:lnTo>
                  <a:lnTo>
                    <a:pt x="35559" y="376300"/>
                  </a:lnTo>
                  <a:lnTo>
                    <a:pt x="26924" y="376300"/>
                  </a:lnTo>
                  <a:lnTo>
                    <a:pt x="6742" y="340862"/>
                  </a:lnTo>
                  <a:lnTo>
                    <a:pt x="6223" y="331977"/>
                  </a:lnTo>
                  <a:lnTo>
                    <a:pt x="6578" y="324407"/>
                  </a:lnTo>
                  <a:lnTo>
                    <a:pt x="20193" y="295401"/>
                  </a:lnTo>
                  <a:lnTo>
                    <a:pt x="25653" y="295401"/>
                  </a:lnTo>
                  <a:lnTo>
                    <a:pt x="30860" y="295401"/>
                  </a:lnTo>
                  <a:lnTo>
                    <a:pt x="43433" y="338074"/>
                  </a:lnTo>
                  <a:lnTo>
                    <a:pt x="43815" y="342646"/>
                  </a:lnTo>
                  <a:lnTo>
                    <a:pt x="44703" y="344550"/>
                  </a:lnTo>
                  <a:lnTo>
                    <a:pt x="45593" y="346583"/>
                  </a:lnTo>
                  <a:lnTo>
                    <a:pt x="46735" y="347599"/>
                  </a:lnTo>
                  <a:lnTo>
                    <a:pt x="48386" y="347599"/>
                  </a:lnTo>
                  <a:lnTo>
                    <a:pt x="50800" y="347599"/>
                  </a:lnTo>
                  <a:lnTo>
                    <a:pt x="53594" y="344931"/>
                  </a:lnTo>
                  <a:lnTo>
                    <a:pt x="67050" y="305899"/>
                  </a:lnTo>
                  <a:lnTo>
                    <a:pt x="72644" y="280162"/>
                  </a:lnTo>
                  <a:lnTo>
                    <a:pt x="74168" y="273050"/>
                  </a:lnTo>
                  <a:lnTo>
                    <a:pt x="63859" y="218598"/>
                  </a:lnTo>
                  <a:lnTo>
                    <a:pt x="51990" y="171259"/>
                  </a:lnTo>
                  <a:lnTo>
                    <a:pt x="40098" y="123920"/>
                  </a:lnTo>
                  <a:lnTo>
                    <a:pt x="28194" y="76580"/>
                  </a:lnTo>
                  <a:lnTo>
                    <a:pt x="15245" y="30753"/>
                  </a:lnTo>
                  <a:lnTo>
                    <a:pt x="0" y="10160"/>
                  </a:lnTo>
                  <a:lnTo>
                    <a:pt x="0" y="6730"/>
                  </a:lnTo>
                  <a:lnTo>
                    <a:pt x="0" y="3428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0000" y="516623"/>
              <a:ext cx="854201" cy="40311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83804" y="492759"/>
              <a:ext cx="853440" cy="401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5965" y="1168654"/>
            <a:ext cx="8056880" cy="2707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133985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latin typeface="Arial"/>
                <a:cs typeface="Arial"/>
              </a:rPr>
              <a:t>El</a:t>
            </a:r>
            <a:r>
              <a:rPr dirty="0" sz="2200" spc="-7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archivo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incluirá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los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datos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</a:t>
            </a:r>
            <a:r>
              <a:rPr dirty="0" sz="2200" spc="-6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la</a:t>
            </a:r>
            <a:r>
              <a:rPr dirty="0" sz="2200" spc="-6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siguiente</a:t>
            </a:r>
            <a:r>
              <a:rPr dirty="0" sz="2200" spc="-20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forma: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Nombre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del</a:t>
            </a:r>
            <a:r>
              <a:rPr dirty="0" sz="2200" spc="-6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alumno1</a:t>
            </a:r>
            <a:r>
              <a:rPr dirty="0" sz="2200" spc="-35" b="1">
                <a:latin typeface="Arial"/>
                <a:cs typeface="Arial"/>
              </a:rPr>
              <a:t> </a:t>
            </a:r>
            <a:r>
              <a:rPr dirty="0" sz="2200" spc="-20" b="1">
                <a:latin typeface="Arial"/>
                <a:cs typeface="Arial"/>
              </a:rPr>
              <a:t>nota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Nombre</a:t>
            </a:r>
            <a:r>
              <a:rPr dirty="0" sz="2200" spc="-7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del</a:t>
            </a:r>
            <a:r>
              <a:rPr dirty="0" sz="2200" spc="-7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alumno2</a:t>
            </a:r>
            <a:r>
              <a:rPr dirty="0" sz="2200" spc="-55" b="1">
                <a:latin typeface="Arial"/>
                <a:cs typeface="Arial"/>
              </a:rPr>
              <a:t> </a:t>
            </a:r>
            <a:r>
              <a:rPr dirty="0" sz="2200" spc="-20" b="1">
                <a:latin typeface="Arial"/>
                <a:cs typeface="Arial"/>
              </a:rPr>
              <a:t>nota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200" spc="-10" b="1">
                <a:latin typeface="Arial"/>
                <a:cs typeface="Arial"/>
              </a:rPr>
              <a:t>.....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2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5"/>
              </a:spcBef>
            </a:pPr>
            <a:r>
              <a:rPr dirty="0" sz="2200" b="1">
                <a:latin typeface="Arial"/>
                <a:cs typeface="Arial"/>
              </a:rPr>
              <a:t>Algunas</a:t>
            </a:r>
            <a:r>
              <a:rPr dirty="0" sz="2200" spc="7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veces</a:t>
            </a:r>
            <a:r>
              <a:rPr dirty="0" sz="2200" spc="305" b="1">
                <a:latin typeface="Arial"/>
                <a:cs typeface="Arial"/>
              </a:rPr>
              <a:t>   </a:t>
            </a:r>
            <a:r>
              <a:rPr dirty="0" sz="2200" b="1">
                <a:latin typeface="Arial"/>
                <a:cs typeface="Arial"/>
              </a:rPr>
              <a:t>se</a:t>
            </a:r>
            <a:r>
              <a:rPr dirty="0" sz="2200" spc="8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necesita</a:t>
            </a:r>
            <a:r>
              <a:rPr dirty="0" sz="2200" spc="7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manipular</a:t>
            </a:r>
            <a:r>
              <a:rPr dirty="0" sz="2200" spc="80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por</a:t>
            </a:r>
            <a:r>
              <a:rPr dirty="0" sz="2200" spc="7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separado</a:t>
            </a:r>
            <a:r>
              <a:rPr dirty="0" sz="2200" spc="75" b="1">
                <a:latin typeface="Arial"/>
                <a:cs typeface="Arial"/>
              </a:rPr>
              <a:t>  </a:t>
            </a:r>
            <a:r>
              <a:rPr dirty="0" sz="2200" spc="-25" b="1">
                <a:latin typeface="Arial"/>
                <a:cs typeface="Arial"/>
              </a:rPr>
              <a:t>el </a:t>
            </a:r>
            <a:r>
              <a:rPr dirty="0" sz="2200" b="1">
                <a:latin typeface="Arial"/>
                <a:cs typeface="Arial"/>
              </a:rPr>
              <a:t>nombre</a:t>
            </a:r>
            <a:r>
              <a:rPr dirty="0" sz="2200" spc="100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del</a:t>
            </a:r>
            <a:r>
              <a:rPr dirty="0" sz="2200" spc="100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alumno</a:t>
            </a:r>
            <a:r>
              <a:rPr dirty="0" sz="2200" spc="100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y</a:t>
            </a:r>
            <a:r>
              <a:rPr dirty="0" sz="2200" spc="90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su</a:t>
            </a:r>
            <a:r>
              <a:rPr dirty="0" sz="2200" spc="9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nota,</a:t>
            </a:r>
            <a:r>
              <a:rPr dirty="0" sz="2200" spc="110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para</a:t>
            </a:r>
            <a:r>
              <a:rPr dirty="0" sz="2200" spc="9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esto</a:t>
            </a:r>
            <a:r>
              <a:rPr dirty="0" sz="2200" spc="10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es</a:t>
            </a:r>
            <a:r>
              <a:rPr dirty="0" sz="2200" spc="95" b="1">
                <a:latin typeface="Arial"/>
                <a:cs typeface="Arial"/>
              </a:rPr>
              <a:t>  </a:t>
            </a:r>
            <a:r>
              <a:rPr dirty="0" sz="2200" spc="-10" b="1">
                <a:latin typeface="Arial"/>
                <a:cs typeface="Arial"/>
              </a:rPr>
              <a:t>necesario </a:t>
            </a:r>
            <a:r>
              <a:rPr dirty="0" sz="2200" b="1">
                <a:latin typeface="Arial"/>
                <a:cs typeface="Arial"/>
              </a:rPr>
              <a:t>separarlo</a:t>
            </a:r>
            <a:r>
              <a:rPr dirty="0" sz="2200" spc="21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en</a:t>
            </a:r>
            <a:r>
              <a:rPr dirty="0" sz="2200" spc="21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campos.</a:t>
            </a:r>
            <a:r>
              <a:rPr dirty="0" sz="2200" spc="215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Se</a:t>
            </a:r>
            <a:r>
              <a:rPr dirty="0" sz="2200" spc="210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puede</a:t>
            </a:r>
            <a:r>
              <a:rPr dirty="0" sz="2200" spc="220" b="1">
                <a:latin typeface="Arial"/>
                <a:cs typeface="Arial"/>
              </a:rPr>
              <a:t>  </a:t>
            </a:r>
            <a:r>
              <a:rPr dirty="0" sz="2200" b="1">
                <a:latin typeface="Arial"/>
                <a:cs typeface="Arial"/>
              </a:rPr>
              <a:t>realizar</a:t>
            </a:r>
            <a:r>
              <a:rPr dirty="0" sz="2200" spc="210" b="1">
                <a:latin typeface="Arial"/>
                <a:cs typeface="Arial"/>
              </a:rPr>
              <a:t>  </a:t>
            </a:r>
            <a:r>
              <a:rPr dirty="0" sz="2200" spc="-10" b="1">
                <a:latin typeface="Arial"/>
                <a:cs typeface="Arial"/>
              </a:rPr>
              <a:t>introduciendo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764528" y="3851528"/>
            <a:ext cx="17284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65555" algn="l"/>
              </a:tabLst>
            </a:pPr>
            <a:r>
              <a:rPr dirty="0" sz="2200" spc="-10" b="1">
                <a:latin typeface="Arial"/>
                <a:cs typeface="Arial"/>
              </a:rPr>
              <a:t>campo,</a:t>
            </a:r>
            <a:r>
              <a:rPr dirty="0" sz="2200" b="1">
                <a:latin typeface="Arial"/>
                <a:cs typeface="Arial"/>
              </a:rPr>
              <a:t>	</a:t>
            </a:r>
            <a:r>
              <a:rPr dirty="0" sz="2200" spc="-25" b="1">
                <a:latin typeface="Arial"/>
                <a:cs typeface="Arial"/>
              </a:rPr>
              <a:t>por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35965" y="3851528"/>
            <a:ext cx="626935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93040">
              <a:lnSpc>
                <a:spcPct val="100000"/>
              </a:lnSpc>
              <a:spcBef>
                <a:spcPts val="95"/>
              </a:spcBef>
              <a:tabLst>
                <a:tab pos="1684655" algn="l"/>
                <a:tab pos="3776979" algn="l"/>
                <a:tab pos="4735830" algn="l"/>
                <a:tab pos="5912485" algn="l"/>
              </a:tabLst>
            </a:pPr>
            <a:r>
              <a:rPr dirty="0" sz="2200" spc="-10" b="1">
                <a:latin typeface="Arial"/>
                <a:cs typeface="Arial"/>
              </a:rPr>
              <a:t>caracteres</a:t>
            </a:r>
            <a:r>
              <a:rPr dirty="0" sz="2200" b="1">
                <a:latin typeface="Arial"/>
                <a:cs typeface="Arial"/>
              </a:rPr>
              <a:t>	</a:t>
            </a:r>
            <a:r>
              <a:rPr dirty="0" sz="2200" spc="-10" b="1">
                <a:latin typeface="Arial"/>
                <a:cs typeface="Arial"/>
              </a:rPr>
              <a:t>delimitadores</a:t>
            </a:r>
            <a:r>
              <a:rPr dirty="0" sz="2200" b="1">
                <a:latin typeface="Arial"/>
                <a:cs typeface="Arial"/>
              </a:rPr>
              <a:t>	</a:t>
            </a:r>
            <a:r>
              <a:rPr dirty="0" sz="2200" spc="-10" b="1">
                <a:latin typeface="Arial"/>
                <a:cs typeface="Arial"/>
              </a:rPr>
              <a:t>entre</a:t>
            </a:r>
            <a:r>
              <a:rPr dirty="0" sz="2200" b="1">
                <a:latin typeface="Arial"/>
                <a:cs typeface="Arial"/>
              </a:rPr>
              <a:t>	</a:t>
            </a:r>
            <a:r>
              <a:rPr dirty="0" sz="2200" spc="-10" b="1">
                <a:latin typeface="Arial"/>
                <a:cs typeface="Arial"/>
              </a:rPr>
              <a:t>campo</a:t>
            </a:r>
            <a:r>
              <a:rPr dirty="0" sz="2200" b="1">
                <a:latin typeface="Arial"/>
                <a:cs typeface="Arial"/>
              </a:rPr>
              <a:t>	</a:t>
            </a:r>
            <a:r>
              <a:rPr dirty="0" sz="2200" spc="-50" b="1">
                <a:latin typeface="Arial"/>
                <a:cs typeface="Arial"/>
              </a:rPr>
              <a:t>y </a:t>
            </a:r>
            <a:r>
              <a:rPr dirty="0" sz="2200" spc="-10" b="1">
                <a:latin typeface="Arial"/>
                <a:cs typeface="Arial"/>
              </a:rPr>
              <a:t>ejemplo:</a:t>
            </a:r>
            <a:endParaRPr sz="2200">
              <a:latin typeface="Arial"/>
              <a:cs typeface="Arial"/>
            </a:endParaRPr>
          </a:p>
          <a:p>
            <a:pPr marL="1798955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fprinft(C,”%s;%d</a:t>
            </a:r>
            <a:r>
              <a:rPr dirty="0" sz="2200" spc="-8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\n”,nombre,cal);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35965" y="5193029"/>
            <a:ext cx="5763895" cy="1365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128524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latin typeface="Arial"/>
                <a:cs typeface="Arial"/>
              </a:rPr>
              <a:t>Esto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generara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un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archivo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tipo:</a:t>
            </a:r>
            <a:endParaRPr sz="2200">
              <a:latin typeface="Arial"/>
              <a:cs typeface="Arial"/>
            </a:endParaRPr>
          </a:p>
          <a:p>
            <a:pPr algn="ctr" marL="2305050" marR="5080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Nombre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del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alumno1;nota </a:t>
            </a:r>
            <a:r>
              <a:rPr dirty="0" sz="2200" b="1">
                <a:latin typeface="Arial"/>
                <a:cs typeface="Arial"/>
              </a:rPr>
              <a:t>Nombre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del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alumno2;nota</a:t>
            </a:r>
            <a:endParaRPr sz="2200">
              <a:latin typeface="Arial"/>
              <a:cs typeface="Arial"/>
            </a:endParaRPr>
          </a:p>
          <a:p>
            <a:pPr algn="ctr" marL="2292985">
              <a:lnSpc>
                <a:spcPct val="100000"/>
              </a:lnSpc>
            </a:pPr>
            <a:r>
              <a:rPr dirty="0" sz="2200" spc="-10" b="1">
                <a:latin typeface="Arial"/>
                <a:cs typeface="Arial"/>
              </a:rPr>
              <a:t>.....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06692" y="0"/>
            <a:ext cx="8785860" cy="1247775"/>
            <a:chOff x="206692" y="0"/>
            <a:chExt cx="8785860" cy="1247775"/>
          </a:xfrm>
        </p:grpSpPr>
        <p:sp>
          <p:nvSpPr>
            <p:cNvPr id="7" name="object 7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2" y="24396"/>
              <a:ext cx="4888229" cy="36041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39" y="516636"/>
              <a:ext cx="5516118" cy="73075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692" y="492505"/>
              <a:ext cx="5515927" cy="729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64642" y="311276"/>
            <a:ext cx="5314315" cy="6290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0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Ejemplo:</a:t>
            </a:r>
            <a:r>
              <a:rPr dirty="0" u="sng" sz="2000" spc="5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  <a:p>
            <a:pPr marL="12700" marR="3062605" indent="69850">
              <a:lnSpc>
                <a:spcPct val="155100"/>
              </a:lnSpc>
              <a:spcBef>
                <a:spcPts val="1080"/>
              </a:spcBef>
              <a:tabLst>
                <a:tab pos="462280" algn="l"/>
              </a:tabLst>
            </a:pPr>
            <a:r>
              <a:rPr dirty="0" sz="2000" spc="-10" b="1">
                <a:latin typeface="Arial"/>
                <a:cs typeface="Arial"/>
              </a:rPr>
              <a:t>#include&lt;stdio.h&gt; </a:t>
            </a:r>
            <a:r>
              <a:rPr dirty="0" sz="2000" spc="-25" b="1">
                <a:latin typeface="Arial"/>
                <a:cs typeface="Arial"/>
              </a:rPr>
              <a:t>int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10" b="1">
                <a:latin typeface="Arial"/>
                <a:cs typeface="Arial"/>
              </a:rPr>
              <a:t>main();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0" b="1"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12700" marR="403606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FILE</a:t>
            </a:r>
            <a:r>
              <a:rPr dirty="0" sz="2000" spc="-10" b="1">
                <a:latin typeface="Arial"/>
                <a:cs typeface="Arial"/>
              </a:rPr>
              <a:t> *fich; </a:t>
            </a:r>
            <a:r>
              <a:rPr dirty="0" sz="2000" b="1">
                <a:latin typeface="Arial"/>
                <a:cs typeface="Arial"/>
              </a:rPr>
              <a:t>int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edad;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fich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=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fopen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(“pedro”,”r”);</a:t>
            </a:r>
            <a:endParaRPr sz="2000">
              <a:latin typeface="Arial"/>
              <a:cs typeface="Arial"/>
            </a:endParaRPr>
          </a:p>
          <a:p>
            <a:pPr marL="12700" marR="22352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scanf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(fich,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“%d”,&amp;edad); fclose(fich);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/*modo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lectura*/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/*lectura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del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fichero*/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fich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=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fopen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(“datos”,”a”);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fprintf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(fich,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“Pedro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tiene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%d</a:t>
            </a:r>
            <a:r>
              <a:rPr dirty="0" sz="2000" spc="1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años.\n”edad); </a:t>
            </a:r>
            <a:r>
              <a:rPr dirty="0" sz="2000" b="1">
                <a:latin typeface="Arial"/>
                <a:cs typeface="Arial"/>
              </a:rPr>
              <a:t>fclose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(fich);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/*modo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añadir*//*escribir</a:t>
            </a:r>
            <a:r>
              <a:rPr dirty="0" sz="2000" spc="-7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en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fichero*/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return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0;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0" b="1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2221" y="492505"/>
            <a:ext cx="7421245" cy="540385"/>
            <a:chOff x="302221" y="492505"/>
            <a:chExt cx="7421245" cy="5403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8" y="516648"/>
              <a:ext cx="7384542" cy="51586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221" y="492505"/>
              <a:ext cx="7382548" cy="5152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1691" y="1311656"/>
            <a:ext cx="7739380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/>
              <a:t>Los</a:t>
            </a:r>
            <a:r>
              <a:rPr dirty="0" sz="2000" spc="-40"/>
              <a:t> </a:t>
            </a:r>
            <a:r>
              <a:rPr dirty="0" sz="2000"/>
              <a:t>formatos</a:t>
            </a:r>
            <a:r>
              <a:rPr dirty="0" sz="2000" spc="-50"/>
              <a:t> </a:t>
            </a:r>
            <a:r>
              <a:rPr dirty="0" sz="2000"/>
              <a:t>de</a:t>
            </a:r>
            <a:r>
              <a:rPr dirty="0" sz="2000" spc="-25"/>
              <a:t> </a:t>
            </a:r>
            <a:r>
              <a:rPr dirty="0" sz="2000"/>
              <a:t>las</a:t>
            </a:r>
            <a:r>
              <a:rPr dirty="0" sz="2000" spc="-40"/>
              <a:t> </a:t>
            </a:r>
            <a:r>
              <a:rPr dirty="0" sz="2000"/>
              <a:t>instrucciones</a:t>
            </a:r>
            <a:r>
              <a:rPr dirty="0" sz="2000" spc="-50"/>
              <a:t> </a:t>
            </a:r>
            <a:r>
              <a:rPr dirty="0" sz="2000"/>
              <a:t>de</a:t>
            </a:r>
            <a:r>
              <a:rPr dirty="0" sz="2000" spc="-30"/>
              <a:t> </a:t>
            </a:r>
            <a:r>
              <a:rPr dirty="0" sz="2000"/>
              <a:t>lectura</a:t>
            </a:r>
            <a:r>
              <a:rPr dirty="0" sz="2000" spc="-50"/>
              <a:t> </a:t>
            </a:r>
            <a:r>
              <a:rPr dirty="0" sz="2000"/>
              <a:t>y</a:t>
            </a:r>
            <a:r>
              <a:rPr dirty="0" sz="2000" spc="-30"/>
              <a:t> </a:t>
            </a:r>
            <a:r>
              <a:rPr dirty="0" sz="2000"/>
              <a:t>escritura</a:t>
            </a:r>
            <a:r>
              <a:rPr dirty="0" sz="2000" spc="-50"/>
              <a:t> </a:t>
            </a:r>
            <a:r>
              <a:rPr dirty="0" sz="2000"/>
              <a:t>de</a:t>
            </a:r>
            <a:r>
              <a:rPr dirty="0" sz="2000" spc="-35"/>
              <a:t> </a:t>
            </a:r>
            <a:r>
              <a:rPr dirty="0" sz="2000" spc="-20"/>
              <a:t>son:</a:t>
            </a:r>
            <a:endParaRPr sz="2000"/>
          </a:p>
        </p:txBody>
      </p:sp>
      <p:sp>
        <p:nvSpPr>
          <p:cNvPr id="6" name="object 6" descr=""/>
          <p:cNvSpPr txBox="1"/>
          <p:nvPr/>
        </p:nvSpPr>
        <p:spPr>
          <a:xfrm>
            <a:off x="221691" y="1890776"/>
            <a:ext cx="8201025" cy="2800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carácter_leido</a:t>
            </a:r>
            <a:r>
              <a:rPr dirty="0" sz="2400" spc="-7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=</a:t>
            </a:r>
            <a:r>
              <a:rPr dirty="0" sz="2400" spc="-9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fgetc</a:t>
            </a:r>
            <a:r>
              <a:rPr dirty="0" sz="2400" spc="-8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(fichero);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165"/>
              </a:spcBef>
            </a:pPr>
            <a:r>
              <a:rPr dirty="0" sz="2000" b="1">
                <a:latin typeface="Arial"/>
                <a:cs typeface="Arial"/>
              </a:rPr>
              <a:t>fgetc</a:t>
            </a:r>
            <a:r>
              <a:rPr dirty="0" sz="2000" spc="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lee</a:t>
            </a:r>
            <a:r>
              <a:rPr dirty="0" sz="2000" spc="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un</a:t>
            </a:r>
            <a:r>
              <a:rPr dirty="0" sz="2000" spc="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carácter</a:t>
            </a:r>
            <a:r>
              <a:rPr dirty="0" sz="2000" spc="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del</a:t>
            </a:r>
            <a:r>
              <a:rPr dirty="0" sz="2000" spc="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fichero,</a:t>
            </a:r>
            <a:r>
              <a:rPr dirty="0" sz="2000" spc="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carácter</a:t>
            </a:r>
            <a:r>
              <a:rPr dirty="0" sz="2000" spc="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leído</a:t>
            </a:r>
            <a:r>
              <a:rPr dirty="0" sz="2000" spc="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</a:t>
            </a:r>
            <a:r>
              <a:rPr dirty="0" sz="2000" spc="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almacenará</a:t>
            </a:r>
            <a:r>
              <a:rPr dirty="0" sz="2000" spc="3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en </a:t>
            </a:r>
            <a:r>
              <a:rPr dirty="0" sz="2000" b="1">
                <a:latin typeface="Arial"/>
                <a:cs typeface="Arial"/>
              </a:rPr>
              <a:t>carácter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leído.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Cuando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llega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al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final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del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fichero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devuelve</a:t>
            </a:r>
            <a:r>
              <a:rPr dirty="0" sz="2000" spc="5" b="1">
                <a:latin typeface="Arial"/>
                <a:cs typeface="Arial"/>
              </a:rPr>
              <a:t> </a:t>
            </a:r>
            <a:r>
              <a:rPr dirty="0" sz="2000" spc="-20" b="1">
                <a:latin typeface="Arial"/>
                <a:cs typeface="Arial"/>
              </a:rPr>
              <a:t>EOF.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dirty="0" sz="2400" b="1">
                <a:latin typeface="Arial"/>
                <a:cs typeface="Arial"/>
              </a:rPr>
              <a:t>fputc</a:t>
            </a:r>
            <a:r>
              <a:rPr dirty="0" sz="2400" spc="-8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(car,</a:t>
            </a:r>
            <a:r>
              <a:rPr dirty="0" sz="2400" spc="-8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fichero);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165"/>
              </a:spcBef>
              <a:tabLst>
                <a:tab pos="768350" algn="l"/>
                <a:tab pos="1791335" algn="l"/>
                <a:tab pos="2136775" algn="l"/>
                <a:tab pos="3258820" algn="l"/>
                <a:tab pos="3775710" algn="l"/>
                <a:tab pos="4206875" algn="l"/>
                <a:tab pos="4551045" algn="l"/>
                <a:tab pos="5603240" algn="l"/>
                <a:tab pos="6851650" algn="l"/>
                <a:tab pos="7197090" algn="l"/>
              </a:tabLst>
            </a:pPr>
            <a:r>
              <a:rPr dirty="0" sz="2000" spc="-10" b="1">
                <a:latin typeface="Arial"/>
                <a:cs typeface="Arial"/>
              </a:rPr>
              <a:t>fputc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10" b="1">
                <a:latin typeface="Arial"/>
                <a:cs typeface="Arial"/>
              </a:rPr>
              <a:t>escribe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25" b="1">
                <a:latin typeface="Arial"/>
                <a:cs typeface="Arial"/>
              </a:rPr>
              <a:t>el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10" b="1">
                <a:latin typeface="Arial"/>
                <a:cs typeface="Arial"/>
              </a:rPr>
              <a:t>carácter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25" b="1">
                <a:latin typeface="Arial"/>
                <a:cs typeface="Arial"/>
              </a:rPr>
              <a:t>car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25" b="1">
                <a:latin typeface="Arial"/>
                <a:cs typeface="Arial"/>
              </a:rPr>
              <a:t>en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25" b="1">
                <a:latin typeface="Arial"/>
                <a:cs typeface="Arial"/>
              </a:rPr>
              <a:t>el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10" b="1">
                <a:latin typeface="Arial"/>
                <a:cs typeface="Arial"/>
              </a:rPr>
              <a:t>fichero.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10" b="1">
                <a:latin typeface="Arial"/>
                <a:cs typeface="Arial"/>
              </a:rPr>
              <a:t>Devuelve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25" b="1">
                <a:latin typeface="Arial"/>
                <a:cs typeface="Arial"/>
              </a:rPr>
              <a:t>el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10" b="1">
                <a:latin typeface="Arial"/>
                <a:cs typeface="Arial"/>
              </a:rPr>
              <a:t>carácter </a:t>
            </a:r>
            <a:r>
              <a:rPr dirty="0" sz="2000" b="1">
                <a:latin typeface="Arial"/>
                <a:cs typeface="Arial"/>
              </a:rPr>
              <a:t>escrito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EOF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en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caso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error.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1032510"/>
            <a:chOff x="251459" y="0"/>
            <a:chExt cx="8741410" cy="10325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899" y="516648"/>
              <a:ext cx="7379970" cy="51586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539" y="492505"/>
              <a:ext cx="7378230" cy="5152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4642" y="1168653"/>
            <a:ext cx="827087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Las</a:t>
            </a:r>
            <a:r>
              <a:rPr dirty="0" sz="2400" spc="-35"/>
              <a:t>  </a:t>
            </a:r>
            <a:r>
              <a:rPr dirty="0" sz="2400"/>
              <a:t>funciones</a:t>
            </a:r>
            <a:r>
              <a:rPr dirty="0" sz="2400" spc="-30"/>
              <a:t>  </a:t>
            </a:r>
            <a:r>
              <a:rPr dirty="0" sz="2400"/>
              <a:t>fgets()</a:t>
            </a:r>
            <a:r>
              <a:rPr dirty="0" sz="2400" spc="-20"/>
              <a:t>  </a:t>
            </a:r>
            <a:r>
              <a:rPr dirty="0" sz="2400"/>
              <a:t>y</a:t>
            </a:r>
            <a:r>
              <a:rPr dirty="0" sz="2400" spc="590"/>
              <a:t> </a:t>
            </a:r>
            <a:r>
              <a:rPr dirty="0" sz="2400"/>
              <a:t>fputs()</a:t>
            </a:r>
            <a:r>
              <a:rPr dirty="0" sz="2400" spc="-25"/>
              <a:t>  </a:t>
            </a:r>
            <a:r>
              <a:rPr dirty="0" sz="2400"/>
              <a:t>pueden</a:t>
            </a:r>
            <a:r>
              <a:rPr dirty="0" sz="2400" spc="-30"/>
              <a:t>  </a:t>
            </a:r>
            <a:r>
              <a:rPr dirty="0" sz="2400"/>
              <a:t>leer</a:t>
            </a:r>
            <a:r>
              <a:rPr dirty="0" sz="2400" spc="-20"/>
              <a:t>  </a:t>
            </a:r>
            <a:r>
              <a:rPr dirty="0" sz="2400"/>
              <a:t>y</a:t>
            </a:r>
            <a:r>
              <a:rPr dirty="0" sz="2400" spc="580"/>
              <a:t> </a:t>
            </a:r>
            <a:r>
              <a:rPr dirty="0" sz="2400" spc="-10"/>
              <a:t>escribir </a:t>
            </a:r>
            <a:r>
              <a:rPr dirty="0" sz="2400"/>
              <a:t>cadenas</a:t>
            </a:r>
            <a:r>
              <a:rPr dirty="0" sz="2400" spc="15"/>
              <a:t> </a:t>
            </a:r>
            <a:r>
              <a:rPr dirty="0" sz="2400"/>
              <a:t>a</a:t>
            </a:r>
            <a:r>
              <a:rPr dirty="0" sz="2400" spc="20"/>
              <a:t> </a:t>
            </a:r>
            <a:r>
              <a:rPr dirty="0" sz="2400"/>
              <a:t>o</a:t>
            </a:r>
            <a:r>
              <a:rPr dirty="0" sz="2400" spc="10"/>
              <a:t> </a:t>
            </a:r>
            <a:r>
              <a:rPr dirty="0" sz="2400"/>
              <a:t>desde</a:t>
            </a:r>
            <a:r>
              <a:rPr dirty="0" sz="2400" spc="15"/>
              <a:t> </a:t>
            </a:r>
            <a:r>
              <a:rPr dirty="0" sz="2400"/>
              <a:t>los</a:t>
            </a:r>
            <a:r>
              <a:rPr dirty="0" sz="2400" spc="15"/>
              <a:t> </a:t>
            </a:r>
            <a:r>
              <a:rPr dirty="0" sz="2400"/>
              <a:t>archivos.</a:t>
            </a:r>
            <a:r>
              <a:rPr dirty="0" sz="2400" spc="25"/>
              <a:t> </a:t>
            </a:r>
            <a:r>
              <a:rPr dirty="0" sz="2400"/>
              <a:t>Los</a:t>
            </a:r>
            <a:r>
              <a:rPr dirty="0" sz="2400" spc="5"/>
              <a:t> </a:t>
            </a:r>
            <a:r>
              <a:rPr dirty="0" sz="2400"/>
              <a:t>prototipos</a:t>
            </a:r>
            <a:r>
              <a:rPr dirty="0" sz="2400" spc="15"/>
              <a:t> </a:t>
            </a:r>
            <a:r>
              <a:rPr dirty="0" sz="2400"/>
              <a:t>de</a:t>
            </a:r>
            <a:r>
              <a:rPr dirty="0" sz="2400" spc="5"/>
              <a:t> </a:t>
            </a:r>
            <a:r>
              <a:rPr dirty="0" sz="2400" spc="-10"/>
              <a:t>estas </a:t>
            </a:r>
            <a:r>
              <a:rPr dirty="0" sz="2400"/>
              <a:t>funciones</a:t>
            </a:r>
            <a:r>
              <a:rPr dirty="0" sz="2400" spc="-75"/>
              <a:t> </a:t>
            </a:r>
            <a:r>
              <a:rPr dirty="0" sz="2400" spc="-20"/>
              <a:t>son:</a:t>
            </a:r>
            <a:endParaRPr sz="2400"/>
          </a:p>
        </p:txBody>
      </p:sp>
      <p:sp>
        <p:nvSpPr>
          <p:cNvPr id="6" name="object 6" descr=""/>
          <p:cNvSpPr txBox="1"/>
          <p:nvPr/>
        </p:nvSpPr>
        <p:spPr>
          <a:xfrm>
            <a:off x="364642" y="2627502"/>
            <a:ext cx="7962265" cy="1584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307975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Arial"/>
                <a:cs typeface="Arial"/>
              </a:rPr>
              <a:t>char</a:t>
            </a:r>
            <a:r>
              <a:rPr dirty="0" sz="3200" spc="-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*fputs(char</a:t>
            </a:r>
            <a:r>
              <a:rPr dirty="0" sz="3200" spc="-10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*str,</a:t>
            </a:r>
            <a:r>
              <a:rPr dirty="0" sz="3200" spc="-7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FILE</a:t>
            </a:r>
            <a:r>
              <a:rPr dirty="0" sz="3200" spc="-80" b="1">
                <a:latin typeface="Arial"/>
                <a:cs typeface="Arial"/>
              </a:rPr>
              <a:t> </a:t>
            </a:r>
            <a:r>
              <a:rPr dirty="0" sz="3200" spc="-20" b="1">
                <a:latin typeface="Arial"/>
                <a:cs typeface="Arial"/>
              </a:rPr>
              <a:t>*F);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05"/>
              </a:spcBef>
            </a:pP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00" b="1">
                <a:latin typeface="Arial"/>
                <a:cs typeface="Arial"/>
              </a:rPr>
              <a:t>La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función</a:t>
            </a:r>
            <a:r>
              <a:rPr dirty="0" sz="2200" spc="-2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puts()</a:t>
            </a:r>
            <a:r>
              <a:rPr dirty="0" sz="2200" spc="-2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escribe</a:t>
            </a:r>
            <a:r>
              <a:rPr dirty="0" sz="2200" spc="-3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la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cadena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un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archivo</a:t>
            </a:r>
            <a:r>
              <a:rPr dirty="0" sz="2200" spc="-3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especifico.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6539" y="492505"/>
            <a:ext cx="7416800" cy="540385"/>
            <a:chOff x="306539" y="492505"/>
            <a:chExt cx="7416800" cy="5403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899" y="516648"/>
              <a:ext cx="7379970" cy="51586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539" y="492505"/>
              <a:ext cx="7378230" cy="5152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64005" y="1095882"/>
            <a:ext cx="6083300" cy="4222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/>
              <a:t>char</a:t>
            </a:r>
            <a:r>
              <a:rPr dirty="0" sz="2600" spc="-45"/>
              <a:t> </a:t>
            </a:r>
            <a:r>
              <a:rPr dirty="0" sz="2600"/>
              <a:t>*fgets(char</a:t>
            </a:r>
            <a:r>
              <a:rPr dirty="0" sz="2600" spc="-80"/>
              <a:t> </a:t>
            </a:r>
            <a:r>
              <a:rPr dirty="0" sz="2600"/>
              <a:t>*str,</a:t>
            </a:r>
            <a:r>
              <a:rPr dirty="0" sz="2600" spc="-30"/>
              <a:t> </a:t>
            </a:r>
            <a:r>
              <a:rPr dirty="0" sz="2600"/>
              <a:t>int</a:t>
            </a:r>
            <a:r>
              <a:rPr dirty="0" sz="2600" spc="-45"/>
              <a:t> </a:t>
            </a:r>
            <a:r>
              <a:rPr dirty="0" sz="2600"/>
              <a:t>long,</a:t>
            </a:r>
            <a:r>
              <a:rPr dirty="0" sz="2600" spc="-60"/>
              <a:t> </a:t>
            </a:r>
            <a:r>
              <a:rPr dirty="0" sz="2600"/>
              <a:t>FILE</a:t>
            </a:r>
            <a:r>
              <a:rPr dirty="0" sz="2600" spc="-50"/>
              <a:t> </a:t>
            </a:r>
            <a:r>
              <a:rPr dirty="0" sz="2600" spc="-20"/>
              <a:t>*F);</a:t>
            </a:r>
            <a:endParaRPr sz="2600"/>
          </a:p>
        </p:txBody>
      </p:sp>
      <p:sp>
        <p:nvSpPr>
          <p:cNvPr id="6" name="object 6" descr=""/>
          <p:cNvSpPr txBox="1"/>
          <p:nvPr/>
        </p:nvSpPr>
        <p:spPr>
          <a:xfrm>
            <a:off x="435965" y="1889886"/>
            <a:ext cx="8345170" cy="3378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La</a:t>
            </a:r>
            <a:r>
              <a:rPr dirty="0" sz="2400" spc="145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función</a:t>
            </a:r>
            <a:r>
              <a:rPr dirty="0" sz="2400" spc="145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fgets()</a:t>
            </a:r>
            <a:r>
              <a:rPr dirty="0" sz="2400" spc="145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lee</a:t>
            </a:r>
            <a:r>
              <a:rPr dirty="0" sz="2400" spc="145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una</a:t>
            </a:r>
            <a:r>
              <a:rPr dirty="0" sz="2400" spc="145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cadena</a:t>
            </a:r>
            <a:r>
              <a:rPr dirty="0" sz="2400" spc="145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desde</a:t>
            </a:r>
            <a:r>
              <a:rPr dirty="0" sz="2400" spc="150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el</a:t>
            </a:r>
            <a:r>
              <a:rPr dirty="0" sz="2400" spc="150" b="1">
                <a:latin typeface="Arial"/>
                <a:cs typeface="Arial"/>
              </a:rPr>
              <a:t>  </a:t>
            </a:r>
            <a:r>
              <a:rPr dirty="0" sz="2400" spc="-10" b="1">
                <a:latin typeface="Arial"/>
                <a:cs typeface="Arial"/>
              </a:rPr>
              <a:t>archivo </a:t>
            </a:r>
            <a:r>
              <a:rPr dirty="0" sz="2400" b="1">
                <a:latin typeface="Arial"/>
                <a:cs typeface="Arial"/>
              </a:rPr>
              <a:t>especificado</a:t>
            </a:r>
            <a:r>
              <a:rPr dirty="0" sz="2400" spc="18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hasta</a:t>
            </a:r>
            <a:r>
              <a:rPr dirty="0" sz="2400" spc="18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que</a:t>
            </a:r>
            <a:r>
              <a:rPr dirty="0" sz="2400" spc="18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lee</a:t>
            </a:r>
            <a:r>
              <a:rPr dirty="0" sz="2400" spc="19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un</a:t>
            </a:r>
            <a:r>
              <a:rPr dirty="0" sz="2400" spc="19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carácter</a:t>
            </a:r>
            <a:r>
              <a:rPr dirty="0" sz="2400" spc="20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</a:t>
            </a:r>
            <a:r>
              <a:rPr dirty="0" sz="2400" spc="18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nueva</a:t>
            </a:r>
            <a:r>
              <a:rPr dirty="0" sz="2400" spc="17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línea</a:t>
            </a:r>
            <a:r>
              <a:rPr dirty="0" sz="2400" spc="170" b="1">
                <a:latin typeface="Arial"/>
                <a:cs typeface="Arial"/>
              </a:rPr>
              <a:t> </a:t>
            </a:r>
            <a:r>
              <a:rPr dirty="0" sz="2400" spc="-50" b="1">
                <a:latin typeface="Arial"/>
                <a:cs typeface="Arial"/>
              </a:rPr>
              <a:t>o </a:t>
            </a:r>
            <a:r>
              <a:rPr dirty="0" sz="2400" spc="-10" b="1">
                <a:latin typeface="Arial"/>
                <a:cs typeface="Arial"/>
              </a:rPr>
              <a:t>longitud-</a:t>
            </a:r>
            <a:r>
              <a:rPr dirty="0" sz="2400" b="1">
                <a:latin typeface="Arial"/>
                <a:cs typeface="Arial"/>
              </a:rPr>
              <a:t>1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caracteres.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400">
              <a:latin typeface="Arial"/>
              <a:cs typeface="Arial"/>
            </a:endParaRPr>
          </a:p>
          <a:p>
            <a:pPr marL="12700" indent="228600">
              <a:lnSpc>
                <a:spcPct val="100000"/>
              </a:lnSpc>
            </a:pPr>
            <a:r>
              <a:rPr dirty="0" sz="2800" b="1">
                <a:latin typeface="Arial"/>
                <a:cs typeface="Arial"/>
              </a:rPr>
              <a:t>fgets</a:t>
            </a:r>
            <a:r>
              <a:rPr dirty="0" sz="2800" spc="-9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(cadena_leida,</a:t>
            </a:r>
            <a:r>
              <a:rPr dirty="0" sz="2800" spc="-85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num_caracteres,</a:t>
            </a:r>
            <a:r>
              <a:rPr dirty="0" sz="2800" spc="-80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fichero);</a:t>
            </a:r>
            <a:endParaRPr sz="28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2900"/>
              </a:spcBef>
            </a:pPr>
            <a:r>
              <a:rPr dirty="0" sz="2400" b="1">
                <a:latin typeface="Arial"/>
                <a:cs typeface="Arial"/>
              </a:rPr>
              <a:t>Lee</a:t>
            </a:r>
            <a:r>
              <a:rPr dirty="0" sz="2400" spc="220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num_caracteres</a:t>
            </a:r>
            <a:r>
              <a:rPr dirty="0" sz="2400" spc="215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del</a:t>
            </a:r>
            <a:r>
              <a:rPr dirty="0" sz="2400" spc="225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fichero</a:t>
            </a:r>
            <a:r>
              <a:rPr dirty="0" sz="2400" spc="225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y</a:t>
            </a:r>
            <a:r>
              <a:rPr dirty="0" sz="2400" spc="210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los</a:t>
            </a:r>
            <a:r>
              <a:rPr dirty="0" sz="2400" spc="225" b="1">
                <a:latin typeface="Arial"/>
                <a:cs typeface="Arial"/>
              </a:rPr>
              <a:t>  </a:t>
            </a:r>
            <a:r>
              <a:rPr dirty="0" sz="2400" b="1">
                <a:latin typeface="Arial"/>
                <a:cs typeface="Arial"/>
              </a:rPr>
              <a:t>almacena</a:t>
            </a:r>
            <a:r>
              <a:rPr dirty="0" sz="2400" spc="220" b="1">
                <a:latin typeface="Arial"/>
                <a:cs typeface="Arial"/>
              </a:rPr>
              <a:t>  </a:t>
            </a:r>
            <a:r>
              <a:rPr dirty="0" sz="2400" spc="-25" b="1">
                <a:latin typeface="Arial"/>
                <a:cs typeface="Arial"/>
              </a:rPr>
              <a:t>en </a:t>
            </a:r>
            <a:r>
              <a:rPr dirty="0" sz="2400" b="1">
                <a:latin typeface="Arial"/>
                <a:cs typeface="Arial"/>
              </a:rPr>
              <a:t>cadena_leida</a:t>
            </a:r>
            <a:r>
              <a:rPr dirty="0" sz="2400" spc="19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colocando</a:t>
            </a:r>
            <a:r>
              <a:rPr dirty="0" sz="2400" spc="19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el</a:t>
            </a:r>
            <a:r>
              <a:rPr dirty="0" sz="2400" spc="18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carácter</a:t>
            </a:r>
            <a:r>
              <a:rPr dirty="0" sz="2400" spc="18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</a:t>
            </a:r>
            <a:r>
              <a:rPr dirty="0" sz="2400" spc="19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fin</a:t>
            </a:r>
            <a:r>
              <a:rPr dirty="0" sz="2400" spc="18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</a:t>
            </a:r>
            <a:r>
              <a:rPr dirty="0" sz="2400" spc="17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cadena</a:t>
            </a:r>
            <a:r>
              <a:rPr dirty="0" sz="2400" spc="190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'\0' </a:t>
            </a:r>
            <a:r>
              <a:rPr dirty="0" sz="2400" b="1">
                <a:latin typeface="Arial"/>
                <a:cs typeface="Arial"/>
              </a:rPr>
              <a:t>en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la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posición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num_caracteres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</a:t>
            </a:r>
            <a:r>
              <a:rPr dirty="0" sz="2400" spc="-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la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cadena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leida.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8916" y="311277"/>
            <a:ext cx="73558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Ejemplo:</a:t>
            </a:r>
            <a:r>
              <a:rPr dirty="0" sz="2400" spc="-50"/>
              <a:t> </a:t>
            </a:r>
            <a:r>
              <a:rPr dirty="0" sz="2400"/>
              <a:t>leer</a:t>
            </a:r>
            <a:r>
              <a:rPr dirty="0" sz="2400" spc="-35"/>
              <a:t> </a:t>
            </a:r>
            <a:r>
              <a:rPr dirty="0" sz="2400"/>
              <a:t>un</a:t>
            </a:r>
            <a:r>
              <a:rPr dirty="0" sz="2400" spc="-40"/>
              <a:t> </a:t>
            </a:r>
            <a:r>
              <a:rPr dirty="0" sz="2400"/>
              <a:t>carácter</a:t>
            </a:r>
            <a:r>
              <a:rPr dirty="0" sz="2400" spc="-15"/>
              <a:t> </a:t>
            </a:r>
            <a:r>
              <a:rPr dirty="0" sz="2400"/>
              <a:t>del</a:t>
            </a:r>
            <a:r>
              <a:rPr dirty="0" sz="2400" spc="-40"/>
              <a:t> </a:t>
            </a:r>
            <a:r>
              <a:rPr dirty="0" sz="2400"/>
              <a:t>archivo</a:t>
            </a:r>
            <a:r>
              <a:rPr dirty="0" sz="2400" spc="-50"/>
              <a:t> </a:t>
            </a:r>
            <a:r>
              <a:rPr dirty="0" sz="2400" spc="-10"/>
              <a:t>nombres.dat.</a:t>
            </a:r>
            <a:endParaRPr sz="2400"/>
          </a:p>
        </p:txBody>
      </p:sp>
      <p:sp>
        <p:nvSpPr>
          <p:cNvPr id="4" name="object 4" descr=""/>
          <p:cNvSpPr txBox="1"/>
          <p:nvPr/>
        </p:nvSpPr>
        <p:spPr>
          <a:xfrm>
            <a:off x="578916" y="677037"/>
            <a:ext cx="6729095" cy="5026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 b="1">
                <a:latin typeface="Arial"/>
                <a:cs typeface="Arial"/>
              </a:rPr>
              <a:t>………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char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letra;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FILE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*datos;datos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=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fopen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(“nombres.dat”,”r”);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"/>
              <a:cs typeface="Arial"/>
            </a:endParaRPr>
          </a:p>
          <a:p>
            <a:pPr marL="12700" marR="4360545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letra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=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getc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(datos); </a:t>
            </a:r>
            <a:r>
              <a:rPr dirty="0" sz="2000" b="1">
                <a:latin typeface="Arial"/>
                <a:cs typeface="Arial"/>
              </a:rPr>
              <a:t>fclose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(datos);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……………..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Ejemplo: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escritura</a:t>
            </a:r>
            <a:r>
              <a:rPr dirty="0" sz="2400" spc="-2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</a:t>
            </a:r>
            <a:r>
              <a:rPr dirty="0" sz="2400" spc="-1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la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letra</a:t>
            </a:r>
            <a:r>
              <a:rPr dirty="0" sz="2400" spc="-1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“X”</a:t>
            </a:r>
            <a:r>
              <a:rPr dirty="0" sz="2400" spc="-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en</a:t>
            </a:r>
            <a:r>
              <a:rPr dirty="0" sz="2400" spc="-2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el</a:t>
            </a:r>
            <a:r>
              <a:rPr dirty="0" sz="2400" spc="-1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archivo nombres.dat.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latin typeface="Arial"/>
                <a:cs typeface="Arial"/>
              </a:rPr>
              <a:t>……………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char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letra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=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‘X’;FILE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*datos;</a:t>
            </a:r>
            <a:endParaRPr sz="2000">
              <a:latin typeface="Arial"/>
              <a:cs typeface="Arial"/>
            </a:endParaRPr>
          </a:p>
          <a:p>
            <a:pPr marL="12700" marR="2425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datos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=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fopen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(“nombres.dat”,”w”); </a:t>
            </a:r>
            <a:r>
              <a:rPr dirty="0" sz="2000" b="1">
                <a:latin typeface="Arial"/>
                <a:cs typeface="Arial"/>
              </a:rPr>
              <a:t>putc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(letra,datos);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fclose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(datos);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………………..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011" y="765048"/>
            <a:ext cx="7286244" cy="596493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3014" y="26923"/>
            <a:ext cx="755523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Ejemplo:</a:t>
            </a:r>
            <a:r>
              <a:rPr dirty="0" u="sng" sz="18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Programa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que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copia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un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archivo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carácter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carácter. Realizar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Arial"/>
                <a:cs typeface="Arial"/>
              </a:rPr>
              <a:t>las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correcciones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que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copnsidere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pertinente.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6692" y="492505"/>
            <a:ext cx="7515225" cy="540385"/>
            <a:chOff x="206692" y="492505"/>
            <a:chExt cx="7515225" cy="5403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39" y="516648"/>
              <a:ext cx="7477506" cy="51586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692" y="492505"/>
              <a:ext cx="7478077" cy="5152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4642" y="1239723"/>
            <a:ext cx="8131809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La</a:t>
            </a:r>
            <a:r>
              <a:rPr dirty="0" sz="2400" spc="459"/>
              <a:t>  </a:t>
            </a:r>
            <a:r>
              <a:rPr dirty="0" sz="2400"/>
              <a:t>función</a:t>
            </a:r>
            <a:r>
              <a:rPr dirty="0" sz="2400" spc="455"/>
              <a:t>  </a:t>
            </a:r>
            <a:r>
              <a:rPr dirty="0" sz="2400"/>
              <a:t>feof(),</a:t>
            </a:r>
            <a:r>
              <a:rPr dirty="0" sz="2400" spc="459"/>
              <a:t>  </a:t>
            </a:r>
            <a:r>
              <a:rPr dirty="0" sz="2400"/>
              <a:t>que</a:t>
            </a:r>
            <a:r>
              <a:rPr dirty="0" sz="2400" spc="455"/>
              <a:t>  </a:t>
            </a:r>
            <a:r>
              <a:rPr dirty="0" sz="2400"/>
              <a:t>determina</a:t>
            </a:r>
            <a:r>
              <a:rPr dirty="0" sz="2400" spc="459"/>
              <a:t>  </a:t>
            </a:r>
            <a:r>
              <a:rPr dirty="0" sz="2400"/>
              <a:t>cuando</a:t>
            </a:r>
            <a:r>
              <a:rPr dirty="0" sz="2400" spc="459"/>
              <a:t>  </a:t>
            </a:r>
            <a:r>
              <a:rPr dirty="0" sz="2400"/>
              <a:t>se</a:t>
            </a:r>
            <a:r>
              <a:rPr dirty="0" sz="2400" spc="465"/>
              <a:t>  </a:t>
            </a:r>
            <a:r>
              <a:rPr dirty="0" sz="2400" spc="-25"/>
              <a:t>ha </a:t>
            </a:r>
            <a:r>
              <a:rPr dirty="0" sz="2400"/>
              <a:t>alcanzado</a:t>
            </a:r>
            <a:r>
              <a:rPr dirty="0" sz="2400" spc="204"/>
              <a:t> </a:t>
            </a:r>
            <a:r>
              <a:rPr dirty="0" sz="2400"/>
              <a:t>el</a:t>
            </a:r>
            <a:r>
              <a:rPr dirty="0" sz="2400" spc="190"/>
              <a:t> </a:t>
            </a:r>
            <a:r>
              <a:rPr dirty="0" sz="2400"/>
              <a:t>fin</a:t>
            </a:r>
            <a:r>
              <a:rPr dirty="0" sz="2400" spc="180"/>
              <a:t> </a:t>
            </a:r>
            <a:r>
              <a:rPr dirty="0" sz="2400"/>
              <a:t>del</a:t>
            </a:r>
            <a:r>
              <a:rPr dirty="0" sz="2400" spc="200"/>
              <a:t> </a:t>
            </a:r>
            <a:r>
              <a:rPr dirty="0" sz="2400"/>
              <a:t>archivo</a:t>
            </a:r>
            <a:r>
              <a:rPr dirty="0" sz="2400" spc="195"/>
              <a:t> </a:t>
            </a:r>
            <a:r>
              <a:rPr dirty="0" sz="2400"/>
              <a:t>leyendo</a:t>
            </a:r>
            <a:r>
              <a:rPr dirty="0" sz="2400" spc="195"/>
              <a:t> </a:t>
            </a:r>
            <a:r>
              <a:rPr dirty="0" sz="2400"/>
              <a:t>datos</a:t>
            </a:r>
            <a:r>
              <a:rPr dirty="0" sz="2400" spc="195"/>
              <a:t> </a:t>
            </a:r>
            <a:r>
              <a:rPr dirty="0" sz="2400"/>
              <a:t>binarios.</a:t>
            </a:r>
            <a:r>
              <a:rPr dirty="0" sz="2400" spc="204"/>
              <a:t> </a:t>
            </a:r>
            <a:r>
              <a:rPr dirty="0" sz="2400" spc="-25"/>
              <a:t>La </a:t>
            </a:r>
            <a:r>
              <a:rPr dirty="0" sz="2400"/>
              <a:t>función</a:t>
            </a:r>
            <a:r>
              <a:rPr dirty="0" sz="2400" spc="-50"/>
              <a:t> </a:t>
            </a:r>
            <a:r>
              <a:rPr dirty="0" sz="2400"/>
              <a:t>tiene</a:t>
            </a:r>
            <a:r>
              <a:rPr dirty="0" sz="2400" spc="-35"/>
              <a:t> </a:t>
            </a:r>
            <a:r>
              <a:rPr dirty="0" sz="2400"/>
              <a:t>el</a:t>
            </a:r>
            <a:r>
              <a:rPr dirty="0" sz="2400" spc="-25"/>
              <a:t> </a:t>
            </a:r>
            <a:r>
              <a:rPr dirty="0" sz="2400"/>
              <a:t>siguiente</a:t>
            </a:r>
            <a:r>
              <a:rPr dirty="0" sz="2400" spc="-40"/>
              <a:t> </a:t>
            </a:r>
            <a:r>
              <a:rPr dirty="0" sz="2400" spc="-10"/>
              <a:t>prototipo:</a:t>
            </a:r>
            <a:endParaRPr sz="2400"/>
          </a:p>
        </p:txBody>
      </p:sp>
      <p:sp>
        <p:nvSpPr>
          <p:cNvPr id="6" name="object 6" descr=""/>
          <p:cNvSpPr txBox="1"/>
          <p:nvPr/>
        </p:nvSpPr>
        <p:spPr>
          <a:xfrm>
            <a:off x="364642" y="2693034"/>
            <a:ext cx="8131809" cy="2688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5400" b="1">
                <a:latin typeface="Arial"/>
                <a:cs typeface="Arial"/>
              </a:rPr>
              <a:t>int</a:t>
            </a:r>
            <a:r>
              <a:rPr dirty="0" sz="5400" spc="-80" b="1">
                <a:latin typeface="Arial"/>
                <a:cs typeface="Arial"/>
              </a:rPr>
              <a:t> </a:t>
            </a:r>
            <a:r>
              <a:rPr dirty="0" sz="5400" b="1">
                <a:latin typeface="Arial"/>
                <a:cs typeface="Arial"/>
              </a:rPr>
              <a:t>feof(FILE</a:t>
            </a:r>
            <a:r>
              <a:rPr dirty="0" sz="5400" spc="-75" b="1">
                <a:latin typeface="Arial"/>
                <a:cs typeface="Arial"/>
              </a:rPr>
              <a:t> </a:t>
            </a:r>
            <a:r>
              <a:rPr dirty="0" sz="5400" spc="-20" b="1">
                <a:latin typeface="Arial"/>
                <a:cs typeface="Arial"/>
              </a:rPr>
              <a:t>*F);</a:t>
            </a:r>
            <a:endParaRPr sz="54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2965"/>
              </a:spcBef>
            </a:pPr>
            <a:r>
              <a:rPr dirty="0" sz="2400" b="1">
                <a:latin typeface="Arial"/>
                <a:cs typeface="Arial"/>
              </a:rPr>
              <a:t>Su</a:t>
            </a:r>
            <a:r>
              <a:rPr dirty="0" sz="2400" spc="12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prototipo</a:t>
            </a:r>
            <a:r>
              <a:rPr dirty="0" sz="2400" spc="114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se</a:t>
            </a:r>
            <a:r>
              <a:rPr dirty="0" sz="2400" spc="1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encuentra</a:t>
            </a:r>
            <a:r>
              <a:rPr dirty="0" sz="2400" spc="1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en</a:t>
            </a:r>
            <a:r>
              <a:rPr dirty="0" sz="2400" spc="10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STDIO.H.</a:t>
            </a:r>
            <a:r>
              <a:rPr dirty="0" sz="2400" spc="1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Devuelve</a:t>
            </a:r>
            <a:r>
              <a:rPr dirty="0" sz="2400" spc="12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cierto </a:t>
            </a:r>
            <a:r>
              <a:rPr dirty="0" sz="2400" b="1">
                <a:latin typeface="Arial"/>
                <a:cs typeface="Arial"/>
              </a:rPr>
              <a:t>si</a:t>
            </a:r>
            <a:r>
              <a:rPr dirty="0" sz="2400" spc="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se</a:t>
            </a:r>
            <a:r>
              <a:rPr dirty="0" sz="2400" spc="1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ha</a:t>
            </a:r>
            <a:r>
              <a:rPr dirty="0" sz="2400" spc="1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alcanzado</a:t>
            </a:r>
            <a:r>
              <a:rPr dirty="0" sz="2400" spc="1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el</a:t>
            </a:r>
            <a:r>
              <a:rPr dirty="0" sz="2400" spc="1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final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del archivo,</a:t>
            </a:r>
            <a:r>
              <a:rPr dirty="0" sz="2400" spc="1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en</a:t>
            </a:r>
            <a:r>
              <a:rPr dirty="0" sz="2400" spc="2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cualquier</a:t>
            </a:r>
            <a:r>
              <a:rPr dirty="0" sz="2400" spc="20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otro </a:t>
            </a:r>
            <a:r>
              <a:rPr dirty="0" sz="2400" b="1">
                <a:latin typeface="Arial"/>
                <a:cs typeface="Arial"/>
              </a:rPr>
              <a:t>caso,</a:t>
            </a:r>
            <a:r>
              <a:rPr dirty="0" sz="2400" spc="204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0.</a:t>
            </a:r>
            <a:r>
              <a:rPr dirty="0" sz="2400" spc="204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Por</a:t>
            </a:r>
            <a:r>
              <a:rPr dirty="0" sz="2400" spc="204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supuesto,</a:t>
            </a:r>
            <a:r>
              <a:rPr dirty="0" sz="2400" spc="19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se</a:t>
            </a:r>
            <a:r>
              <a:rPr dirty="0" sz="2400" spc="20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puede</a:t>
            </a:r>
            <a:r>
              <a:rPr dirty="0" sz="2400" spc="20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aplicar</a:t>
            </a:r>
            <a:r>
              <a:rPr dirty="0" sz="2400" spc="2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este</a:t>
            </a:r>
            <a:r>
              <a:rPr dirty="0" sz="2400" spc="20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método</a:t>
            </a:r>
            <a:r>
              <a:rPr dirty="0" sz="2400" spc="200" b="1">
                <a:latin typeface="Arial"/>
                <a:cs typeface="Arial"/>
              </a:rPr>
              <a:t> </a:t>
            </a:r>
            <a:r>
              <a:rPr dirty="0" sz="2400" spc="-50" b="1">
                <a:latin typeface="Arial"/>
                <a:cs typeface="Arial"/>
              </a:rPr>
              <a:t>a </a:t>
            </a:r>
            <a:r>
              <a:rPr dirty="0" sz="2400" b="1">
                <a:latin typeface="Arial"/>
                <a:cs typeface="Arial"/>
              </a:rPr>
              <a:t>archivos</a:t>
            </a:r>
            <a:r>
              <a:rPr dirty="0" sz="2400" spc="-7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texto</a:t>
            </a:r>
            <a:r>
              <a:rPr dirty="0" sz="2400" spc="-7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también.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51460" y="390143"/>
            <a:ext cx="8547100" cy="76200"/>
          </a:xfrm>
          <a:custGeom>
            <a:avLst/>
            <a:gdLst/>
            <a:ahLst/>
            <a:cxnLst/>
            <a:rect l="l" t="t" r="r" b="b"/>
            <a:pathLst>
              <a:path w="8547100" h="76200">
                <a:moveTo>
                  <a:pt x="8546592" y="63500"/>
                </a:moveTo>
                <a:lnTo>
                  <a:pt x="0" y="63500"/>
                </a:lnTo>
                <a:lnTo>
                  <a:pt x="0" y="76200"/>
                </a:lnTo>
                <a:lnTo>
                  <a:pt x="8546592" y="76200"/>
                </a:lnTo>
                <a:lnTo>
                  <a:pt x="8546592" y="63500"/>
                </a:lnTo>
                <a:close/>
              </a:path>
              <a:path w="8547100" h="76200">
                <a:moveTo>
                  <a:pt x="8546592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546592" y="50800"/>
                </a:lnTo>
                <a:lnTo>
                  <a:pt x="8546592" y="25400"/>
                </a:lnTo>
                <a:close/>
              </a:path>
              <a:path w="8547100" h="76200">
                <a:moveTo>
                  <a:pt x="8546592" y="0"/>
                </a:moveTo>
                <a:lnTo>
                  <a:pt x="0" y="0"/>
                </a:lnTo>
                <a:lnTo>
                  <a:pt x="0" y="12700"/>
                </a:lnTo>
                <a:lnTo>
                  <a:pt x="8546592" y="12700"/>
                </a:lnTo>
                <a:lnTo>
                  <a:pt x="8546592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43204" y="609980"/>
            <a:ext cx="3595370" cy="610235"/>
            <a:chOff x="243204" y="609980"/>
            <a:chExt cx="3595370" cy="6102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415" y="633983"/>
              <a:ext cx="3397758" cy="58597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204" y="609980"/>
              <a:ext cx="3397758" cy="58547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4364" y="894629"/>
              <a:ext cx="163804" cy="8149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7152" y="870457"/>
              <a:ext cx="163322" cy="80264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3897376" y="609980"/>
            <a:ext cx="4862195" cy="611505"/>
            <a:chOff x="3897376" y="609980"/>
            <a:chExt cx="4862195" cy="61150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3444" y="633983"/>
              <a:ext cx="4825746" cy="58750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7376" y="609980"/>
              <a:ext cx="4824095" cy="58674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4067175" y="0"/>
            <a:ext cx="4832350" cy="384810"/>
            <a:chOff x="4067175" y="0"/>
            <a:chExt cx="4832350" cy="384810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4132" y="24396"/>
              <a:ext cx="4795266" cy="3604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7175" y="0"/>
              <a:ext cx="4794250" cy="360425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6615" y="1357883"/>
            <a:ext cx="8572500" cy="50002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6692" y="492505"/>
            <a:ext cx="5196840" cy="755015"/>
            <a:chOff x="206692" y="492505"/>
            <a:chExt cx="5196840" cy="7550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39" y="516635"/>
              <a:ext cx="5159502" cy="73075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692" y="492505"/>
              <a:ext cx="5158803" cy="729615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445414" y="1649983"/>
            <a:ext cx="826135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939165" algn="l"/>
                <a:tab pos="2736215" algn="l"/>
                <a:tab pos="4754245" algn="l"/>
                <a:tab pos="6174740" algn="l"/>
                <a:tab pos="6984365" algn="l"/>
              </a:tabLst>
            </a:pPr>
            <a:r>
              <a:rPr dirty="0" sz="2800" spc="-25" b="1">
                <a:latin typeface="Arial"/>
                <a:cs typeface="Arial"/>
              </a:rPr>
              <a:t>La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10" b="1">
                <a:latin typeface="Arial"/>
                <a:cs typeface="Arial"/>
              </a:rPr>
              <a:t>función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10" b="1">
                <a:latin typeface="Arial"/>
                <a:cs typeface="Arial"/>
              </a:rPr>
              <a:t>remove()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10" b="1">
                <a:latin typeface="Arial"/>
                <a:cs typeface="Arial"/>
              </a:rPr>
              <a:t>borra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25" b="1">
                <a:latin typeface="Arial"/>
                <a:cs typeface="Arial"/>
              </a:rPr>
              <a:t>el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10" b="1">
                <a:latin typeface="Arial"/>
                <a:cs typeface="Arial"/>
              </a:rPr>
              <a:t>archivo </a:t>
            </a:r>
            <a:r>
              <a:rPr dirty="0" sz="2800" b="1">
                <a:latin typeface="Arial"/>
                <a:cs typeface="Arial"/>
              </a:rPr>
              <a:t>especificado.</a:t>
            </a:r>
            <a:r>
              <a:rPr dirty="0" sz="2800" spc="-5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Su</a:t>
            </a:r>
            <a:r>
              <a:rPr dirty="0" sz="2800" spc="-8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prototipo</a:t>
            </a:r>
            <a:r>
              <a:rPr dirty="0" sz="2800" spc="-4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es</a:t>
            </a:r>
            <a:r>
              <a:rPr dirty="0" sz="2800" spc="-7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el</a:t>
            </a:r>
            <a:r>
              <a:rPr dirty="0" sz="2800" spc="-85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siguiente: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5759" y="2927350"/>
            <a:ext cx="76200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int</a:t>
            </a:r>
            <a:r>
              <a:rPr dirty="0" sz="3600" spc="-45"/>
              <a:t> </a:t>
            </a:r>
            <a:r>
              <a:rPr dirty="0" sz="3600"/>
              <a:t>remove(char</a:t>
            </a:r>
            <a:r>
              <a:rPr dirty="0" sz="3600" spc="-65"/>
              <a:t> </a:t>
            </a:r>
            <a:r>
              <a:rPr dirty="0" sz="3600" spc="-10"/>
              <a:t>*nombre_archivo);</a:t>
            </a:r>
            <a:endParaRPr sz="3600"/>
          </a:p>
        </p:txBody>
      </p:sp>
      <p:sp>
        <p:nvSpPr>
          <p:cNvPr id="7" name="object 7" descr=""/>
          <p:cNvSpPr txBox="1"/>
          <p:nvPr/>
        </p:nvSpPr>
        <p:spPr>
          <a:xfrm>
            <a:off x="445414" y="3905758"/>
            <a:ext cx="8261984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803400" algn="l"/>
                <a:tab pos="2781935" algn="l"/>
                <a:tab pos="3304540" algn="l"/>
                <a:tab pos="4362450" algn="l"/>
                <a:tab pos="5518150" algn="l"/>
                <a:tab pos="6078855" algn="l"/>
                <a:tab pos="6739255" algn="l"/>
                <a:tab pos="7399020" algn="l"/>
              </a:tabLst>
            </a:pPr>
            <a:r>
              <a:rPr dirty="0" sz="2800" spc="-10" b="1">
                <a:latin typeface="Arial"/>
                <a:cs typeface="Arial"/>
              </a:rPr>
              <a:t>Devuelve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20" b="1">
                <a:latin typeface="Arial"/>
                <a:cs typeface="Arial"/>
              </a:rPr>
              <a:t>cero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25" b="1">
                <a:latin typeface="Arial"/>
                <a:cs typeface="Arial"/>
              </a:rPr>
              <a:t>si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10" b="1">
                <a:latin typeface="Arial"/>
                <a:cs typeface="Arial"/>
              </a:rPr>
              <a:t>tiene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10" b="1">
                <a:latin typeface="Arial"/>
                <a:cs typeface="Arial"/>
              </a:rPr>
              <a:t>éxito.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25" b="1">
                <a:latin typeface="Arial"/>
                <a:cs typeface="Arial"/>
              </a:rPr>
              <a:t>Si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25" b="1">
                <a:latin typeface="Arial"/>
                <a:cs typeface="Arial"/>
              </a:rPr>
              <a:t>no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25" b="1">
                <a:latin typeface="Arial"/>
                <a:cs typeface="Arial"/>
              </a:rPr>
              <a:t>un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spc="-10" b="1">
                <a:latin typeface="Arial"/>
                <a:cs typeface="Arial"/>
              </a:rPr>
              <a:t>valor </a:t>
            </a:r>
            <a:r>
              <a:rPr dirty="0" sz="2800" b="1">
                <a:latin typeface="Arial"/>
                <a:cs typeface="Arial"/>
              </a:rPr>
              <a:t>distinto</a:t>
            </a:r>
            <a:r>
              <a:rPr dirty="0" sz="2800" spc="-6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de</a:t>
            </a:r>
            <a:r>
              <a:rPr dirty="0" sz="2800" spc="-55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cero.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206692" y="567055"/>
            <a:ext cx="8580755" cy="3433445"/>
            <a:chOff x="206692" y="567055"/>
            <a:chExt cx="8580755" cy="343344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39" y="591312"/>
              <a:ext cx="5298186" cy="101574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692" y="567055"/>
              <a:ext cx="5297868" cy="10153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83" y="1642872"/>
              <a:ext cx="8572500" cy="2357628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64642" y="4312107"/>
            <a:ext cx="841629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La</a:t>
            </a:r>
            <a:r>
              <a:rPr dirty="0" sz="2000" spc="2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función</a:t>
            </a:r>
            <a:r>
              <a:rPr dirty="0" sz="2000" spc="2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fseek</a:t>
            </a:r>
            <a:r>
              <a:rPr dirty="0" sz="2000" spc="2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</a:t>
            </a:r>
            <a:r>
              <a:rPr dirty="0" sz="2000" spc="27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)</a:t>
            </a:r>
            <a:r>
              <a:rPr dirty="0" sz="2000" spc="28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permite</a:t>
            </a:r>
            <a:r>
              <a:rPr dirty="0" sz="2000" spc="2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desplazar</a:t>
            </a:r>
            <a:r>
              <a:rPr dirty="0" sz="2000" spc="254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2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indicador</a:t>
            </a:r>
            <a:r>
              <a:rPr dirty="0" sz="2000" spc="2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</a:t>
            </a:r>
            <a:r>
              <a:rPr dirty="0" sz="2000" spc="28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posición</a:t>
            </a:r>
            <a:r>
              <a:rPr dirty="0" sz="2000" spc="28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del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archivo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la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posición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que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le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indique.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64642" y="5444744"/>
            <a:ext cx="8489315" cy="100393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0400"/>
              </a:lnSpc>
              <a:spcBef>
                <a:spcPts val="80"/>
              </a:spcBef>
            </a:pPr>
            <a:r>
              <a:rPr dirty="0" sz="2800" b="1">
                <a:latin typeface="Arial"/>
                <a:cs typeface="Arial"/>
              </a:rPr>
              <a:t>Valor</a:t>
            </a:r>
            <a:r>
              <a:rPr dirty="0" sz="2800" spc="35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de</a:t>
            </a:r>
            <a:r>
              <a:rPr dirty="0" sz="2800" spc="36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Retorno</a:t>
            </a:r>
            <a:r>
              <a:rPr dirty="0" sz="2800" spc="34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:</a:t>
            </a:r>
            <a:r>
              <a:rPr dirty="0" sz="1800" b="1">
                <a:latin typeface="Arial"/>
                <a:cs typeface="Arial"/>
              </a:rPr>
              <a:t>devuelve</a:t>
            </a:r>
            <a:r>
              <a:rPr dirty="0" sz="1800" spc="1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un</a:t>
            </a:r>
            <a:r>
              <a:rPr dirty="0" sz="1800" spc="1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valor</a:t>
            </a:r>
            <a:r>
              <a:rPr dirty="0" sz="1800" spc="1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para</a:t>
            </a:r>
            <a:r>
              <a:rPr dirty="0" sz="1800" spc="1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que</a:t>
            </a:r>
            <a:r>
              <a:rPr dirty="0" sz="1800" spc="1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1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programa</a:t>
            </a:r>
            <a:r>
              <a:rPr dirty="0" sz="1800" spc="15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pueda </a:t>
            </a:r>
            <a:r>
              <a:rPr dirty="0" sz="1800" b="1">
                <a:latin typeface="Arial"/>
                <a:cs typeface="Arial"/>
              </a:rPr>
              <a:t>controlar</a:t>
            </a:r>
            <a:r>
              <a:rPr dirty="0" sz="1800" spc="11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correcto</a:t>
            </a:r>
            <a:r>
              <a:rPr dirty="0" sz="1800" spc="11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funcionamiento.</a:t>
            </a:r>
            <a:r>
              <a:rPr dirty="0" sz="1800" spc="114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Este</a:t>
            </a:r>
            <a:r>
              <a:rPr dirty="0" sz="1800" spc="125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valor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puede</a:t>
            </a:r>
            <a:r>
              <a:rPr dirty="0" sz="1800" spc="114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ser:0: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Todo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spc="-25" b="1">
                <a:latin typeface="Arial"/>
                <a:cs typeface="Arial"/>
              </a:rPr>
              <a:t>ha </a:t>
            </a:r>
            <a:r>
              <a:rPr dirty="0" sz="1800" b="1">
                <a:latin typeface="Arial"/>
                <a:cs typeface="Arial"/>
              </a:rPr>
              <a:t>funcionado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correctamente-</a:t>
            </a:r>
            <a:r>
              <a:rPr dirty="0" sz="1800" b="1">
                <a:latin typeface="Arial"/>
                <a:cs typeface="Arial"/>
              </a:rPr>
              <a:t>1:</a:t>
            </a:r>
            <a:r>
              <a:rPr dirty="0" sz="1800" spc="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En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otro</a:t>
            </a:r>
            <a:r>
              <a:rPr dirty="0" sz="1800" spc="-10" b="1">
                <a:latin typeface="Arial"/>
                <a:cs typeface="Arial"/>
              </a:rPr>
              <a:t> caso.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80517" y="1384553"/>
            <a:ext cx="3173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prototipo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función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es: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6153" y="1931923"/>
            <a:ext cx="82149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085" algn="l"/>
                <a:tab pos="7168515" algn="l"/>
              </a:tabLst>
            </a:pPr>
            <a:r>
              <a:rPr dirty="0" sz="2400" spc="-25"/>
              <a:t>int</a:t>
            </a:r>
            <a:r>
              <a:rPr dirty="0" sz="2400"/>
              <a:t>	</a:t>
            </a:r>
            <a:r>
              <a:rPr dirty="0" sz="2400" i="1">
                <a:latin typeface="Arial"/>
                <a:cs typeface="Arial"/>
              </a:rPr>
              <a:t>fseek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/>
              <a:t>(</a:t>
            </a:r>
            <a:r>
              <a:rPr dirty="0" sz="2400" spc="-25"/>
              <a:t> </a:t>
            </a:r>
            <a:r>
              <a:rPr dirty="0" sz="2400"/>
              <a:t>FILE</a:t>
            </a:r>
            <a:r>
              <a:rPr dirty="0" sz="2400" spc="-50"/>
              <a:t> </a:t>
            </a:r>
            <a:r>
              <a:rPr dirty="0" sz="2400"/>
              <a:t>*</a:t>
            </a:r>
            <a:r>
              <a:rPr dirty="0" sz="2400" i="1">
                <a:latin typeface="Arial"/>
                <a:cs typeface="Arial"/>
              </a:rPr>
              <a:t>arch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/>
              <a:t>,</a:t>
            </a:r>
            <a:r>
              <a:rPr dirty="0" sz="2400" spc="-40"/>
              <a:t> </a:t>
            </a:r>
            <a:r>
              <a:rPr dirty="0" sz="2400"/>
              <a:t>long</a:t>
            </a:r>
            <a:r>
              <a:rPr dirty="0" sz="2400" spc="-45"/>
              <a:t> </a:t>
            </a:r>
            <a:r>
              <a:rPr dirty="0" sz="2400" i="1">
                <a:latin typeface="Arial"/>
                <a:cs typeface="Arial"/>
              </a:rPr>
              <a:t>desplazamiento</a:t>
            </a:r>
            <a:r>
              <a:rPr dirty="0" sz="2400" spc="-30" i="1">
                <a:latin typeface="Arial"/>
                <a:cs typeface="Arial"/>
              </a:rPr>
              <a:t> </a:t>
            </a:r>
            <a:r>
              <a:rPr dirty="0" sz="2400"/>
              <a:t>,</a:t>
            </a:r>
            <a:r>
              <a:rPr dirty="0" sz="2400" spc="-30"/>
              <a:t> </a:t>
            </a:r>
            <a:r>
              <a:rPr dirty="0" sz="2400" spc="-25"/>
              <a:t>int</a:t>
            </a:r>
            <a:r>
              <a:rPr dirty="0" sz="2400"/>
              <a:t>	</a:t>
            </a:r>
            <a:r>
              <a:rPr dirty="0" sz="2400" spc="-10" i="1">
                <a:latin typeface="Arial"/>
                <a:cs typeface="Arial"/>
              </a:rPr>
              <a:t>origen</a:t>
            </a:r>
            <a:r>
              <a:rPr dirty="0" sz="2400" spc="-10"/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80517" y="2573528"/>
            <a:ext cx="17386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Donde: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20" b="1" i="1">
                <a:latin typeface="Arial"/>
                <a:cs typeface="Arial"/>
              </a:rPr>
              <a:t>arch </a:t>
            </a:r>
            <a:r>
              <a:rPr dirty="0" sz="1800" spc="-10" b="1" i="1">
                <a:latin typeface="Arial"/>
                <a:cs typeface="Arial"/>
              </a:rPr>
              <a:t>desplazamiento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80517" y="4219702"/>
            <a:ext cx="725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 i="1">
                <a:latin typeface="Arial"/>
                <a:cs typeface="Arial"/>
              </a:rPr>
              <a:t>origen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Puntero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la</a:t>
            </a:r>
            <a:r>
              <a:rPr dirty="0" spc="-20"/>
              <a:t> </a:t>
            </a:r>
            <a:r>
              <a:rPr dirty="0"/>
              <a:t>estructura</a:t>
            </a:r>
            <a:r>
              <a:rPr dirty="0" spc="-10"/>
              <a:t> </a:t>
            </a:r>
            <a:r>
              <a:rPr dirty="0"/>
              <a:t>FILE</a:t>
            </a:r>
            <a:r>
              <a:rPr dirty="0" spc="-20"/>
              <a:t> </a:t>
            </a:r>
            <a:r>
              <a:rPr dirty="0"/>
              <a:t>asociada</a:t>
            </a:r>
            <a:r>
              <a:rPr dirty="0" spc="-30"/>
              <a:t> </a:t>
            </a:r>
            <a:r>
              <a:rPr dirty="0"/>
              <a:t>con</a:t>
            </a:r>
            <a:r>
              <a:rPr dirty="0" spc="-20"/>
              <a:t> </a:t>
            </a:r>
            <a:r>
              <a:rPr dirty="0"/>
              <a:t>el</a:t>
            </a:r>
            <a:r>
              <a:rPr dirty="0" spc="-5"/>
              <a:t> </a:t>
            </a:r>
            <a:r>
              <a:rPr dirty="0" spc="-10"/>
              <a:t>archivo </a:t>
            </a:r>
            <a:r>
              <a:rPr dirty="0"/>
              <a:t>es</a:t>
            </a:r>
            <a:r>
              <a:rPr dirty="0" spc="-25"/>
              <a:t> </a:t>
            </a:r>
            <a:r>
              <a:rPr dirty="0"/>
              <a:t>la</a:t>
            </a:r>
            <a:r>
              <a:rPr dirty="0" spc="-20"/>
              <a:t> </a:t>
            </a:r>
            <a:r>
              <a:rPr dirty="0"/>
              <a:t>cantidad</a:t>
            </a:r>
            <a:r>
              <a:rPr dirty="0" spc="-20"/>
              <a:t> </a:t>
            </a:r>
            <a:r>
              <a:rPr dirty="0"/>
              <a:t>de</a:t>
            </a:r>
            <a:r>
              <a:rPr dirty="0" spc="-25"/>
              <a:t> </a:t>
            </a:r>
            <a:r>
              <a:rPr dirty="0"/>
              <a:t>bytes</a:t>
            </a:r>
            <a:r>
              <a:rPr dirty="0" spc="-10"/>
              <a:t> </a:t>
            </a:r>
            <a:r>
              <a:rPr dirty="0"/>
              <a:t>que</a:t>
            </a:r>
            <a:r>
              <a:rPr dirty="0" spc="-15"/>
              <a:t> </a:t>
            </a:r>
            <a:r>
              <a:rPr dirty="0"/>
              <a:t>se</a:t>
            </a:r>
            <a:r>
              <a:rPr dirty="0" spc="-25"/>
              <a:t> </a:t>
            </a:r>
            <a:r>
              <a:rPr dirty="0"/>
              <a:t>desplazará</a:t>
            </a:r>
            <a:r>
              <a:rPr dirty="0" spc="-10"/>
              <a:t> </a:t>
            </a:r>
            <a:r>
              <a:rPr dirty="0" spc="-25"/>
              <a:t>el </a:t>
            </a:r>
            <a:r>
              <a:rPr dirty="0"/>
              <a:t>indicador</a:t>
            </a:r>
            <a:r>
              <a:rPr dirty="0" spc="20"/>
              <a:t> </a:t>
            </a:r>
            <a:r>
              <a:rPr dirty="0"/>
              <a:t>de</a:t>
            </a:r>
            <a:r>
              <a:rPr dirty="0" spc="25"/>
              <a:t> </a:t>
            </a:r>
            <a:r>
              <a:rPr dirty="0"/>
              <a:t>posición</a:t>
            </a:r>
            <a:r>
              <a:rPr dirty="0" spc="35"/>
              <a:t> </a:t>
            </a:r>
            <a:r>
              <a:rPr dirty="0"/>
              <a:t>a</a:t>
            </a:r>
            <a:r>
              <a:rPr dirty="0" spc="15"/>
              <a:t> </a:t>
            </a:r>
            <a:r>
              <a:rPr dirty="0"/>
              <a:t>partir</a:t>
            </a:r>
            <a:r>
              <a:rPr dirty="0" spc="25"/>
              <a:t> </a:t>
            </a:r>
            <a:r>
              <a:rPr dirty="0"/>
              <a:t>de</a:t>
            </a:r>
            <a:r>
              <a:rPr dirty="0" spc="25"/>
              <a:t> </a:t>
            </a:r>
            <a:r>
              <a:rPr dirty="0" i="1">
                <a:latin typeface="Arial"/>
                <a:cs typeface="Arial"/>
              </a:rPr>
              <a:t>origen.</a:t>
            </a:r>
            <a:r>
              <a:rPr dirty="0"/>
              <a:t>Pueden</a:t>
            </a:r>
            <a:r>
              <a:rPr dirty="0" spc="35"/>
              <a:t> </a:t>
            </a:r>
            <a:r>
              <a:rPr dirty="0" spc="-20"/>
              <a:t>ser: </a:t>
            </a:r>
            <a:r>
              <a:rPr dirty="0"/>
              <a:t>Positivo</a:t>
            </a:r>
            <a:r>
              <a:rPr dirty="0" spc="-25"/>
              <a:t> </a:t>
            </a:r>
            <a:r>
              <a:rPr dirty="0"/>
              <a:t>(movimiento</a:t>
            </a:r>
            <a:r>
              <a:rPr dirty="0" spc="-10"/>
              <a:t> adelante)Negativo</a:t>
            </a:r>
            <a:r>
              <a:rPr dirty="0" spc="500"/>
              <a:t> </a:t>
            </a:r>
            <a:r>
              <a:rPr dirty="0"/>
              <a:t>(movimiento</a:t>
            </a:r>
            <a:r>
              <a:rPr dirty="0" spc="-10"/>
              <a:t> atrás)</a:t>
            </a:r>
          </a:p>
          <a:p>
            <a:pPr marL="24765" marR="932180">
              <a:lnSpc>
                <a:spcPct val="100000"/>
              </a:lnSpc>
            </a:pPr>
            <a:r>
              <a:rPr dirty="0"/>
              <a:t>es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35"/>
              <a:t> </a:t>
            </a:r>
            <a:r>
              <a:rPr dirty="0"/>
              <a:t>constante</a:t>
            </a:r>
            <a:r>
              <a:rPr dirty="0" spc="-15"/>
              <a:t> </a:t>
            </a:r>
            <a:r>
              <a:rPr dirty="0"/>
              <a:t>que</a:t>
            </a:r>
            <a:r>
              <a:rPr dirty="0" spc="-40"/>
              <a:t> </a:t>
            </a:r>
            <a:r>
              <a:rPr dirty="0"/>
              <a:t>determina</a:t>
            </a:r>
            <a:r>
              <a:rPr dirty="0" spc="-5"/>
              <a:t> </a:t>
            </a:r>
            <a:r>
              <a:rPr dirty="0"/>
              <a:t>el</a:t>
            </a:r>
            <a:r>
              <a:rPr dirty="0" spc="-25"/>
              <a:t> </a:t>
            </a:r>
            <a:r>
              <a:rPr dirty="0"/>
              <a:t>punto</a:t>
            </a:r>
            <a:r>
              <a:rPr dirty="0" spc="-20"/>
              <a:t> </a:t>
            </a:r>
            <a:r>
              <a:rPr dirty="0" spc="-25"/>
              <a:t>de </a:t>
            </a:r>
            <a:r>
              <a:rPr dirty="0"/>
              <a:t>referencia</a:t>
            </a:r>
            <a:r>
              <a:rPr dirty="0" spc="5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/>
              <a:t>partir</a:t>
            </a:r>
            <a:r>
              <a:rPr dirty="0" spc="-20"/>
              <a:t> </a:t>
            </a:r>
            <a:r>
              <a:rPr dirty="0"/>
              <a:t>del</a:t>
            </a:r>
            <a:r>
              <a:rPr dirty="0" spc="-35"/>
              <a:t> </a:t>
            </a:r>
            <a:r>
              <a:rPr dirty="0"/>
              <a:t>cuál</a:t>
            </a:r>
            <a:r>
              <a:rPr dirty="0" spc="-15"/>
              <a:t> </a:t>
            </a:r>
            <a:r>
              <a:rPr dirty="0"/>
              <a:t>se</a:t>
            </a:r>
            <a:r>
              <a:rPr dirty="0" spc="-20"/>
              <a:t> </a:t>
            </a:r>
            <a:r>
              <a:rPr dirty="0"/>
              <a:t>realiza</a:t>
            </a:r>
            <a:r>
              <a:rPr dirty="0" spc="-20"/>
              <a:t> </a:t>
            </a:r>
            <a:r>
              <a:rPr dirty="0" spc="-25"/>
              <a:t>el </a:t>
            </a:r>
            <a:r>
              <a:rPr dirty="0" spc="-10"/>
              <a:t>desplazamiento.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193992" y="0"/>
            <a:ext cx="8798560" cy="1457960"/>
            <a:chOff x="193992" y="0"/>
            <a:chExt cx="8798560" cy="1457960"/>
          </a:xfrm>
        </p:grpSpPr>
        <p:sp>
          <p:nvSpPr>
            <p:cNvPr id="10" name="object 10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4132" y="24396"/>
              <a:ext cx="4888229" cy="36041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123" y="513587"/>
              <a:ext cx="5299710" cy="94411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992" y="489330"/>
              <a:ext cx="5297868" cy="943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64642" y="1383029"/>
            <a:ext cx="8017509" cy="5055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b="1">
                <a:latin typeface="Arial"/>
                <a:cs typeface="Arial"/>
              </a:rPr>
              <a:t>Ejemplo: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Para</a:t>
            </a:r>
            <a:r>
              <a:rPr dirty="0" sz="2200" spc="-7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posicionarse</a:t>
            </a:r>
            <a:r>
              <a:rPr dirty="0" sz="2200" spc="-3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al</a:t>
            </a:r>
            <a:r>
              <a:rPr dirty="0" sz="2200" spc="-6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comienzo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del</a:t>
            </a:r>
            <a:r>
              <a:rPr dirty="0" sz="2200" spc="-5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fichero:</a:t>
            </a:r>
            <a:endParaRPr sz="2200">
              <a:latin typeface="Arial"/>
              <a:cs typeface="Arial"/>
            </a:endParaRPr>
          </a:p>
          <a:p>
            <a:pPr marL="2984500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fseek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(fich,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0L,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spc="-25" b="1">
                <a:latin typeface="Arial"/>
                <a:cs typeface="Arial"/>
              </a:rPr>
              <a:t>0);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Para</a:t>
            </a:r>
            <a:r>
              <a:rPr dirty="0" sz="2200" spc="-6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posicionarse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al</a:t>
            </a:r>
            <a:r>
              <a:rPr dirty="0" sz="2200" spc="-6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final</a:t>
            </a:r>
            <a:r>
              <a:rPr dirty="0" sz="2200" spc="-3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del</a:t>
            </a:r>
            <a:r>
              <a:rPr dirty="0" sz="2200" spc="-60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fichero:</a:t>
            </a:r>
            <a:endParaRPr sz="2200">
              <a:latin typeface="Arial"/>
              <a:cs typeface="Arial"/>
            </a:endParaRPr>
          </a:p>
          <a:p>
            <a:pPr marL="2984500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fseek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(fich,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0L,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spc="-25" b="1">
                <a:latin typeface="Arial"/>
                <a:cs typeface="Arial"/>
              </a:rPr>
              <a:t>2);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Para</a:t>
            </a:r>
            <a:r>
              <a:rPr dirty="0" sz="2200" spc="-7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posicionarse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en</a:t>
            </a:r>
            <a:r>
              <a:rPr dirty="0" sz="2200" spc="-6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otro</a:t>
            </a:r>
            <a:r>
              <a:rPr dirty="0" sz="2200" spc="-5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punto.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Ejemplo</a:t>
            </a:r>
            <a:r>
              <a:rPr dirty="0" sz="2200" spc="-6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byte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 spc="-20" b="1">
                <a:latin typeface="Arial"/>
                <a:cs typeface="Arial"/>
              </a:rPr>
              <a:t>210.</a:t>
            </a:r>
            <a:endParaRPr sz="2200">
              <a:latin typeface="Arial"/>
              <a:cs typeface="Arial"/>
            </a:endParaRPr>
          </a:p>
          <a:p>
            <a:pPr marL="2828925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fseek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(fich,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210L,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spc="-25" b="1">
                <a:latin typeface="Arial"/>
                <a:cs typeface="Arial"/>
              </a:rPr>
              <a:t>0);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200">
              <a:latin typeface="Arial"/>
              <a:cs typeface="Arial"/>
            </a:endParaRPr>
          </a:p>
          <a:p>
            <a:pPr algn="r" marR="2652395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Utilizando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una</a:t>
            </a:r>
            <a:r>
              <a:rPr dirty="0" sz="2200" spc="-6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variable.long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vari</a:t>
            </a:r>
            <a:r>
              <a:rPr dirty="0" sz="2200" spc="-7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=</a:t>
            </a:r>
            <a:r>
              <a:rPr dirty="0" sz="2200" spc="-70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210L;</a:t>
            </a:r>
            <a:endParaRPr sz="2200">
              <a:latin typeface="Arial"/>
              <a:cs typeface="Arial"/>
            </a:endParaRPr>
          </a:p>
          <a:p>
            <a:pPr algn="r" marR="2575560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fseek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(fich,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vari,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spc="-25" b="1">
                <a:latin typeface="Arial"/>
                <a:cs typeface="Arial"/>
              </a:rPr>
              <a:t>0);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200">
              <a:latin typeface="Arial"/>
              <a:cs typeface="Arial"/>
            </a:endParaRPr>
          </a:p>
          <a:p>
            <a:pPr marL="1373505" marR="5080" indent="-1361440">
              <a:lnSpc>
                <a:spcPct val="100000"/>
              </a:lnSpc>
            </a:pPr>
            <a:r>
              <a:rPr dirty="0" sz="2200" b="1">
                <a:latin typeface="Arial"/>
                <a:cs typeface="Arial"/>
              </a:rPr>
              <a:t>Se</a:t>
            </a:r>
            <a:r>
              <a:rPr dirty="0" sz="2200" spc="-8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puede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utilizar</a:t>
            </a:r>
            <a:r>
              <a:rPr dirty="0" sz="2200" spc="-7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autoincrementando</a:t>
            </a:r>
            <a:r>
              <a:rPr dirty="0" sz="2200" spc="-1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o</a:t>
            </a:r>
            <a:r>
              <a:rPr dirty="0" sz="2200" spc="-7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autodecrementando: </a:t>
            </a:r>
            <a:r>
              <a:rPr dirty="0" sz="2200" b="1">
                <a:latin typeface="Arial"/>
                <a:cs typeface="Arial"/>
              </a:rPr>
              <a:t>fseek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(fich,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vari++,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0);fseek</a:t>
            </a:r>
            <a:r>
              <a:rPr dirty="0" sz="2200" spc="-2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(fich,</a:t>
            </a:r>
            <a:r>
              <a:rPr dirty="0" sz="2200" spc="-3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vari-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-</a:t>
            </a:r>
            <a:r>
              <a:rPr dirty="0" sz="2200" b="1">
                <a:latin typeface="Arial"/>
                <a:cs typeface="Arial"/>
              </a:rPr>
              <a:t>,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spc="-25" b="1">
                <a:latin typeface="Arial"/>
                <a:cs typeface="Arial"/>
              </a:rPr>
              <a:t>0);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40029" y="0"/>
            <a:ext cx="8752840" cy="1322070"/>
            <a:chOff x="240029" y="0"/>
            <a:chExt cx="8752840" cy="1322070"/>
          </a:xfrm>
        </p:grpSpPr>
        <p:sp>
          <p:nvSpPr>
            <p:cNvPr id="4" name="object 4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2" y="24396"/>
              <a:ext cx="4888229" cy="3604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367" y="519683"/>
              <a:ext cx="4351782" cy="80238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029" y="495680"/>
              <a:ext cx="4352417" cy="80098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6047" y="885494"/>
              <a:ext cx="334530" cy="6776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927345" y="869696"/>
              <a:ext cx="318770" cy="52069"/>
            </a:xfrm>
            <a:custGeom>
              <a:avLst/>
              <a:gdLst/>
              <a:ahLst/>
              <a:cxnLst/>
              <a:rect l="l" t="t" r="r" b="b"/>
              <a:pathLst>
                <a:path w="318770" h="52069">
                  <a:moveTo>
                    <a:pt x="318769" y="0"/>
                  </a:moveTo>
                  <a:lnTo>
                    <a:pt x="0" y="0"/>
                  </a:lnTo>
                  <a:lnTo>
                    <a:pt x="0" y="52069"/>
                  </a:lnTo>
                  <a:lnTo>
                    <a:pt x="318769" y="52069"/>
                  </a:lnTo>
                  <a:lnTo>
                    <a:pt x="318769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27345" y="869696"/>
              <a:ext cx="318770" cy="52069"/>
            </a:xfrm>
            <a:custGeom>
              <a:avLst/>
              <a:gdLst/>
              <a:ahLst/>
              <a:cxnLst/>
              <a:rect l="l" t="t" r="r" b="b"/>
              <a:pathLst>
                <a:path w="318770" h="52069">
                  <a:moveTo>
                    <a:pt x="0" y="0"/>
                  </a:moveTo>
                  <a:lnTo>
                    <a:pt x="0" y="0"/>
                  </a:lnTo>
                  <a:lnTo>
                    <a:pt x="318769" y="0"/>
                  </a:lnTo>
                  <a:lnTo>
                    <a:pt x="318769" y="13029"/>
                  </a:lnTo>
                  <a:lnTo>
                    <a:pt x="318769" y="26035"/>
                  </a:lnTo>
                  <a:lnTo>
                    <a:pt x="318769" y="39040"/>
                  </a:lnTo>
                  <a:lnTo>
                    <a:pt x="318769" y="52069"/>
                  </a:lnTo>
                  <a:lnTo>
                    <a:pt x="265621" y="52069"/>
                  </a:lnTo>
                  <a:lnTo>
                    <a:pt x="0" y="52069"/>
                  </a:lnTo>
                  <a:lnTo>
                    <a:pt x="0" y="39040"/>
                  </a:lnTo>
                  <a:lnTo>
                    <a:pt x="0" y="26034"/>
                  </a:lnTo>
                  <a:lnTo>
                    <a:pt x="0" y="13029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2579" y="519683"/>
              <a:ext cx="2143505" cy="80238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5750" y="495680"/>
              <a:ext cx="2143125" cy="800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Los</a:t>
            </a:r>
            <a:r>
              <a:rPr dirty="0" spc="315"/>
              <a:t> </a:t>
            </a:r>
            <a:r>
              <a:rPr dirty="0"/>
              <a:t>valores</a:t>
            </a:r>
            <a:r>
              <a:rPr dirty="0" spc="300"/>
              <a:t> </a:t>
            </a:r>
            <a:r>
              <a:rPr dirty="0"/>
              <a:t>que</a:t>
            </a:r>
            <a:r>
              <a:rPr dirty="0" spc="315"/>
              <a:t> </a:t>
            </a:r>
            <a:r>
              <a:rPr dirty="0"/>
              <a:t>se</a:t>
            </a:r>
            <a:r>
              <a:rPr dirty="0" spc="300"/>
              <a:t> </a:t>
            </a:r>
            <a:r>
              <a:rPr dirty="0"/>
              <a:t>le</a:t>
            </a:r>
            <a:r>
              <a:rPr dirty="0" spc="305"/>
              <a:t> </a:t>
            </a:r>
            <a:r>
              <a:rPr dirty="0"/>
              <a:t>pueden</a:t>
            </a:r>
            <a:r>
              <a:rPr dirty="0" spc="310"/>
              <a:t> </a:t>
            </a:r>
            <a:r>
              <a:rPr dirty="0"/>
              <a:t>dar</a:t>
            </a:r>
            <a:r>
              <a:rPr dirty="0" spc="310"/>
              <a:t> </a:t>
            </a:r>
            <a:r>
              <a:rPr dirty="0"/>
              <a:t>a</a:t>
            </a:r>
            <a:r>
              <a:rPr dirty="0" spc="300"/>
              <a:t> </a:t>
            </a:r>
            <a:r>
              <a:rPr dirty="0"/>
              <a:t>origen</a:t>
            </a:r>
            <a:r>
              <a:rPr dirty="0" spc="315"/>
              <a:t> </a:t>
            </a:r>
            <a:r>
              <a:rPr dirty="0"/>
              <a:t>figuran</a:t>
            </a:r>
            <a:r>
              <a:rPr dirty="0" spc="315"/>
              <a:t> </a:t>
            </a:r>
            <a:r>
              <a:rPr dirty="0"/>
              <a:t>en</a:t>
            </a:r>
            <a:r>
              <a:rPr dirty="0" spc="310"/>
              <a:t> </a:t>
            </a:r>
            <a:r>
              <a:rPr dirty="0"/>
              <a:t>la</a:t>
            </a:r>
            <a:r>
              <a:rPr dirty="0" spc="305"/>
              <a:t> </a:t>
            </a:r>
            <a:r>
              <a:rPr dirty="0"/>
              <a:t>siguiente</a:t>
            </a:r>
            <a:r>
              <a:rPr dirty="0" spc="290"/>
              <a:t> </a:t>
            </a:r>
            <a:r>
              <a:rPr dirty="0" spc="-10"/>
              <a:t>tabla. </a:t>
            </a:r>
            <a:r>
              <a:rPr dirty="0"/>
              <a:t>Dichos</a:t>
            </a:r>
            <a:r>
              <a:rPr dirty="0" spc="-35"/>
              <a:t> </a:t>
            </a:r>
            <a:r>
              <a:rPr dirty="0"/>
              <a:t>valores</a:t>
            </a:r>
            <a:r>
              <a:rPr dirty="0" spc="5"/>
              <a:t> </a:t>
            </a:r>
            <a:r>
              <a:rPr dirty="0"/>
              <a:t>se</a:t>
            </a:r>
            <a:r>
              <a:rPr dirty="0" spc="-25"/>
              <a:t> </a:t>
            </a:r>
            <a:r>
              <a:rPr dirty="0"/>
              <a:t>encuentran</a:t>
            </a:r>
            <a:r>
              <a:rPr dirty="0" spc="-30"/>
              <a:t> </a:t>
            </a:r>
            <a:r>
              <a:rPr dirty="0"/>
              <a:t>definidos</a:t>
            </a:r>
            <a:r>
              <a:rPr dirty="0" spc="-45"/>
              <a:t> </a:t>
            </a:r>
            <a:r>
              <a:rPr dirty="0"/>
              <a:t>en</a:t>
            </a:r>
            <a:r>
              <a:rPr dirty="0" spc="-25"/>
              <a:t> </a:t>
            </a:r>
            <a:r>
              <a:rPr dirty="0" spc="-10"/>
              <a:t>stdio.h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428243" y="1999488"/>
          <a:ext cx="8364220" cy="815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8700"/>
                <a:gridCol w="5981700"/>
              </a:tblGrid>
              <a:tr h="271145">
                <a:tc>
                  <a:txBody>
                    <a:bodyPr/>
                    <a:lstStyle/>
                    <a:p>
                      <a:pPr marL="41275">
                        <a:lnSpc>
                          <a:spcPts val="2035"/>
                        </a:lnSpc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SEEK_SET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2035"/>
                        </a:lnSpc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800" spc="-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partir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comienzo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8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archivo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41275">
                        <a:lnSpc>
                          <a:spcPts val="2055"/>
                        </a:lnSpc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SEEK_CUR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2055"/>
                        </a:lnSpc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800" spc="-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partir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posición</a:t>
                      </a:r>
                      <a:r>
                        <a:rPr dirty="0" sz="18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actual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8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archivo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1145">
                <a:tc>
                  <a:txBody>
                    <a:bodyPr/>
                    <a:lstStyle/>
                    <a:p>
                      <a:pPr marL="41275">
                        <a:lnSpc>
                          <a:spcPts val="2039"/>
                        </a:lnSpc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SEEK_END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2039"/>
                        </a:lnSpc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80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partir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8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el</a:t>
                      </a:r>
                      <a:r>
                        <a:rPr dirty="0" sz="18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final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archivo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" name="object 5" descr=""/>
          <p:cNvGrpSpPr/>
          <p:nvPr/>
        </p:nvGrpSpPr>
        <p:grpSpPr>
          <a:xfrm>
            <a:off x="217931" y="3247644"/>
            <a:ext cx="1553845" cy="567690"/>
            <a:chOff x="217931" y="3247644"/>
            <a:chExt cx="1553845" cy="56769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931" y="3247644"/>
              <a:ext cx="1468374" cy="56769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331" y="3598164"/>
              <a:ext cx="1248918" cy="617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7215" y="3247644"/>
              <a:ext cx="424421" cy="56769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364642" y="3312413"/>
            <a:ext cx="3432175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20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Ejemplos: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Arial"/>
                <a:cs typeface="Arial"/>
              </a:rPr>
              <a:t>fseek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ptr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0L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SEEK_SET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50" b="1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64642" y="4228338"/>
            <a:ext cx="3591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7410" algn="l"/>
                <a:tab pos="1216025" algn="l"/>
                <a:tab pos="2315210" algn="l"/>
                <a:tab pos="2740660" algn="l"/>
              </a:tabLst>
            </a:pPr>
            <a:r>
              <a:rPr dirty="0" sz="1800" spc="-10">
                <a:latin typeface="Arial MT"/>
                <a:cs typeface="Arial MT"/>
              </a:rPr>
              <a:t>Mueve</a:t>
            </a:r>
            <a:r>
              <a:rPr dirty="0" sz="1800">
                <a:latin typeface="Arial MT"/>
                <a:cs typeface="Arial MT"/>
              </a:rPr>
              <a:t>	</a:t>
            </a:r>
            <a:r>
              <a:rPr dirty="0" sz="1800" spc="-25">
                <a:latin typeface="Arial MT"/>
                <a:cs typeface="Arial MT"/>
              </a:rPr>
              <a:t>el</a:t>
            </a:r>
            <a:r>
              <a:rPr dirty="0" sz="1800">
                <a:latin typeface="Arial MT"/>
                <a:cs typeface="Arial MT"/>
              </a:rPr>
              <a:t>	</a:t>
            </a:r>
            <a:r>
              <a:rPr dirty="0" sz="1800" spc="-10">
                <a:latin typeface="Arial MT"/>
                <a:cs typeface="Arial MT"/>
              </a:rPr>
              <a:t>indicador</a:t>
            </a:r>
            <a:r>
              <a:rPr dirty="0" sz="1800">
                <a:latin typeface="Arial MT"/>
                <a:cs typeface="Arial MT"/>
              </a:rPr>
              <a:t>	</a:t>
            </a:r>
            <a:r>
              <a:rPr dirty="0" sz="1800" spc="-25">
                <a:latin typeface="Arial MT"/>
                <a:cs typeface="Arial MT"/>
              </a:rPr>
              <a:t>de</a:t>
            </a:r>
            <a:r>
              <a:rPr dirty="0" sz="1800">
                <a:latin typeface="Arial MT"/>
                <a:cs typeface="Arial MT"/>
              </a:rPr>
              <a:t>	</a:t>
            </a:r>
            <a:r>
              <a:rPr dirty="0" sz="1800" spc="-10">
                <a:latin typeface="Arial MT"/>
                <a:cs typeface="Arial MT"/>
              </a:rPr>
              <a:t>posición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102100" y="4228338"/>
            <a:ext cx="43922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045" algn="l"/>
                <a:tab pos="1510665" algn="l"/>
                <a:tab pos="1985645" algn="l"/>
                <a:tab pos="2957195" algn="l"/>
                <a:tab pos="3331845" algn="l"/>
                <a:tab pos="4138295" algn="l"/>
              </a:tabLst>
            </a:pPr>
            <a:r>
              <a:rPr dirty="0" sz="1800" spc="-25">
                <a:latin typeface="Arial MT"/>
                <a:cs typeface="Arial MT"/>
              </a:rPr>
              <a:t>al</a:t>
            </a:r>
            <a:r>
              <a:rPr dirty="0" sz="1800">
                <a:latin typeface="Arial MT"/>
                <a:cs typeface="Arial MT"/>
              </a:rPr>
              <a:t>	</a:t>
            </a:r>
            <a:r>
              <a:rPr dirty="0" sz="1800" spc="-10">
                <a:latin typeface="Arial MT"/>
                <a:cs typeface="Arial MT"/>
              </a:rPr>
              <a:t>comienzo</a:t>
            </a:r>
            <a:r>
              <a:rPr dirty="0" sz="1800">
                <a:latin typeface="Arial MT"/>
                <a:cs typeface="Arial MT"/>
              </a:rPr>
              <a:t>	</a:t>
            </a:r>
            <a:r>
              <a:rPr dirty="0" sz="1800" spc="-25">
                <a:latin typeface="Arial MT"/>
                <a:cs typeface="Arial MT"/>
              </a:rPr>
              <a:t>del</a:t>
            </a:r>
            <a:r>
              <a:rPr dirty="0" sz="1800">
                <a:latin typeface="Arial MT"/>
                <a:cs typeface="Arial MT"/>
              </a:rPr>
              <a:t>	</a:t>
            </a:r>
            <a:r>
              <a:rPr dirty="0" sz="1800" spc="-10">
                <a:latin typeface="Arial MT"/>
                <a:cs typeface="Arial MT"/>
              </a:rPr>
              <a:t>archivo.</a:t>
            </a:r>
            <a:r>
              <a:rPr dirty="0" sz="1800">
                <a:latin typeface="Arial MT"/>
                <a:cs typeface="Arial MT"/>
              </a:rPr>
              <a:t>	</a:t>
            </a:r>
            <a:r>
              <a:rPr dirty="0" sz="1800" spc="-25">
                <a:latin typeface="Arial MT"/>
                <a:cs typeface="Arial MT"/>
              </a:rPr>
              <a:t>El</a:t>
            </a:r>
            <a:r>
              <a:rPr dirty="0" sz="1800">
                <a:latin typeface="Arial MT"/>
                <a:cs typeface="Arial MT"/>
              </a:rPr>
              <a:t>	</a:t>
            </a:r>
            <a:r>
              <a:rPr dirty="0" sz="1800" spc="-10">
                <a:latin typeface="Arial MT"/>
                <a:cs typeface="Arial MT"/>
              </a:rPr>
              <a:t>origen</a:t>
            </a:r>
            <a:r>
              <a:rPr dirty="0" sz="1800">
                <a:latin typeface="Arial MT"/>
                <a:cs typeface="Arial MT"/>
              </a:rPr>
              <a:t>	</a:t>
            </a:r>
            <a:r>
              <a:rPr dirty="0" sz="1800" spc="-25">
                <a:latin typeface="Arial MT"/>
                <a:cs typeface="Arial MT"/>
              </a:rPr>
              <a:t>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64642" y="4502657"/>
            <a:ext cx="812990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 MT"/>
                <a:cs typeface="Arial MT"/>
              </a:rPr>
              <a:t>SEEK_SET</a:t>
            </a:r>
            <a:r>
              <a:rPr dirty="0" sz="1800" spc="1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que</a:t>
            </a:r>
            <a:r>
              <a:rPr dirty="0" sz="1800" spc="1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indica</a:t>
            </a:r>
            <a:r>
              <a:rPr dirty="0" sz="1800" spc="1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el</a:t>
            </a:r>
            <a:r>
              <a:rPr dirty="0" sz="1800" spc="1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comienzo</a:t>
            </a:r>
            <a:r>
              <a:rPr dirty="0" sz="1800" spc="1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del</a:t>
            </a:r>
            <a:r>
              <a:rPr dirty="0" sz="1800" spc="1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archivo</a:t>
            </a:r>
            <a:r>
              <a:rPr dirty="0" sz="1800" spc="19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y</a:t>
            </a:r>
            <a:r>
              <a:rPr dirty="0" sz="1800" spc="17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</a:t>
            </a:r>
            <a:r>
              <a:rPr dirty="0" sz="1800" spc="1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desplaza</a:t>
            </a:r>
            <a:r>
              <a:rPr dirty="0" sz="1800" spc="18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0</a:t>
            </a:r>
            <a:r>
              <a:rPr dirty="0" sz="1800" spc="19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bytes</a:t>
            </a:r>
            <a:r>
              <a:rPr dirty="0" sz="1800" spc="17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18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por</a:t>
            </a:r>
            <a:r>
              <a:rPr dirty="0" sz="1800" spc="18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lo </a:t>
            </a:r>
            <a:r>
              <a:rPr dirty="0" sz="1800">
                <a:latin typeface="Arial MT"/>
                <a:cs typeface="Arial MT"/>
              </a:rPr>
              <a:t>tanto</a:t>
            </a:r>
            <a:r>
              <a:rPr dirty="0" sz="1800" spc="80">
                <a:latin typeface="Arial MT"/>
                <a:cs typeface="Arial MT"/>
              </a:rPr>
              <a:t>  </a:t>
            </a:r>
            <a:r>
              <a:rPr dirty="0" sz="1800">
                <a:latin typeface="Arial MT"/>
                <a:cs typeface="Arial MT"/>
              </a:rPr>
              <a:t>queda</a:t>
            </a:r>
            <a:r>
              <a:rPr dirty="0" sz="1800" spc="80">
                <a:latin typeface="Arial MT"/>
                <a:cs typeface="Arial MT"/>
              </a:rPr>
              <a:t>  </a:t>
            </a:r>
            <a:r>
              <a:rPr dirty="0" sz="1800">
                <a:latin typeface="Arial MT"/>
                <a:cs typeface="Arial MT"/>
              </a:rPr>
              <a:t>al</a:t>
            </a:r>
            <a:r>
              <a:rPr dirty="0" sz="1800" spc="85">
                <a:latin typeface="Arial MT"/>
                <a:cs typeface="Arial MT"/>
              </a:rPr>
              <a:t>  </a:t>
            </a:r>
            <a:r>
              <a:rPr dirty="0" sz="1800">
                <a:latin typeface="Arial MT"/>
                <a:cs typeface="Arial MT"/>
              </a:rPr>
              <a:t>principio.</a:t>
            </a:r>
            <a:r>
              <a:rPr dirty="0" sz="1800" spc="85">
                <a:latin typeface="Arial MT"/>
                <a:cs typeface="Arial MT"/>
              </a:rPr>
              <a:t>  </a:t>
            </a:r>
            <a:r>
              <a:rPr dirty="0" sz="1800">
                <a:latin typeface="Arial MT"/>
                <a:cs typeface="Arial MT"/>
              </a:rPr>
              <a:t>Es</a:t>
            </a:r>
            <a:r>
              <a:rPr dirty="0" sz="1800" spc="80">
                <a:latin typeface="Arial MT"/>
                <a:cs typeface="Arial MT"/>
              </a:rPr>
              <a:t>  </a:t>
            </a:r>
            <a:r>
              <a:rPr dirty="0" sz="1800">
                <a:latin typeface="Arial MT"/>
                <a:cs typeface="Arial MT"/>
              </a:rPr>
              <a:t>aconsejable</a:t>
            </a:r>
            <a:r>
              <a:rPr dirty="0" sz="1800" spc="85">
                <a:latin typeface="Arial MT"/>
                <a:cs typeface="Arial MT"/>
              </a:rPr>
              <a:t>  </a:t>
            </a:r>
            <a:r>
              <a:rPr dirty="0" sz="1800">
                <a:latin typeface="Arial MT"/>
                <a:cs typeface="Arial MT"/>
              </a:rPr>
              <a:t>que</a:t>
            </a:r>
            <a:r>
              <a:rPr dirty="0" sz="1800" spc="80">
                <a:latin typeface="Arial MT"/>
                <a:cs typeface="Arial MT"/>
              </a:rPr>
              <a:t>  </a:t>
            </a:r>
            <a:r>
              <a:rPr dirty="0" sz="1800">
                <a:latin typeface="Arial MT"/>
                <a:cs typeface="Arial MT"/>
              </a:rPr>
              <a:t>cuando</a:t>
            </a:r>
            <a:r>
              <a:rPr dirty="0" sz="1800" spc="90">
                <a:latin typeface="Arial MT"/>
                <a:cs typeface="Arial MT"/>
              </a:rPr>
              <a:t>  </a:t>
            </a:r>
            <a:r>
              <a:rPr dirty="0" sz="1800">
                <a:latin typeface="Arial MT"/>
                <a:cs typeface="Arial MT"/>
              </a:rPr>
              <a:t>se</a:t>
            </a:r>
            <a:r>
              <a:rPr dirty="0" sz="1800" spc="80">
                <a:latin typeface="Arial MT"/>
                <a:cs typeface="Arial MT"/>
              </a:rPr>
              <a:t>  </a:t>
            </a:r>
            <a:r>
              <a:rPr dirty="0" sz="1800">
                <a:latin typeface="Arial MT"/>
                <a:cs typeface="Arial MT"/>
              </a:rPr>
              <a:t>desee</a:t>
            </a:r>
            <a:r>
              <a:rPr dirty="0" sz="1800" spc="80">
                <a:latin typeface="Arial MT"/>
                <a:cs typeface="Arial MT"/>
              </a:rPr>
              <a:t>  </a:t>
            </a:r>
            <a:r>
              <a:rPr dirty="0" sz="1800">
                <a:latin typeface="Arial MT"/>
                <a:cs typeface="Arial MT"/>
              </a:rPr>
              <a:t>llevar</a:t>
            </a:r>
            <a:r>
              <a:rPr dirty="0" sz="1800" spc="85">
                <a:latin typeface="Arial MT"/>
                <a:cs typeface="Arial MT"/>
              </a:rPr>
              <a:t>  </a:t>
            </a:r>
            <a:r>
              <a:rPr dirty="0" sz="1800" spc="-25">
                <a:latin typeface="Arial MT"/>
                <a:cs typeface="Arial MT"/>
              </a:rPr>
              <a:t>el </a:t>
            </a:r>
            <a:r>
              <a:rPr dirty="0" sz="1800">
                <a:latin typeface="Arial MT"/>
                <a:cs typeface="Arial MT"/>
              </a:rPr>
              <a:t>indicador de posición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al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comienzo del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archivo</a:t>
            </a:r>
            <a:r>
              <a:rPr dirty="0" sz="1800" spc="-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 utilice </a:t>
            </a:r>
            <a:r>
              <a:rPr dirty="0" sz="1800" b="1" i="1">
                <a:latin typeface="Arial"/>
                <a:cs typeface="Arial"/>
              </a:rPr>
              <a:t>rewind </a:t>
            </a:r>
            <a:r>
              <a:rPr dirty="0" sz="1800">
                <a:latin typeface="Arial MT"/>
                <a:cs typeface="Arial MT"/>
              </a:rPr>
              <a:t>ya que </a:t>
            </a:r>
            <a:r>
              <a:rPr dirty="0" sz="1800" b="1" i="1">
                <a:latin typeface="Arial"/>
                <a:cs typeface="Arial"/>
              </a:rPr>
              <a:t>fseek </a:t>
            </a:r>
            <a:r>
              <a:rPr dirty="0" sz="1800" spc="-25">
                <a:latin typeface="Arial MT"/>
                <a:cs typeface="Arial MT"/>
              </a:rPr>
              <a:t>no </a:t>
            </a:r>
            <a:r>
              <a:rPr dirty="0" sz="1800">
                <a:latin typeface="Arial MT"/>
                <a:cs typeface="Arial MT"/>
              </a:rPr>
              <a:t>limpia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el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indicador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error</a:t>
            </a:r>
            <a:r>
              <a:rPr dirty="0" sz="1800" spc="34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ni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el</a:t>
            </a:r>
            <a:r>
              <a:rPr dirty="0" sz="1800" spc="3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fin</a:t>
            </a:r>
            <a:r>
              <a:rPr dirty="0" sz="1800" spc="3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de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archivo</a:t>
            </a:r>
            <a:r>
              <a:rPr dirty="0" sz="1800" spc="3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,</a:t>
            </a:r>
            <a:r>
              <a:rPr dirty="0" sz="1800" spc="35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por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lo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tanto</a:t>
            </a:r>
            <a:r>
              <a:rPr dirty="0" sz="1800" spc="34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cuando</a:t>
            </a:r>
            <a:r>
              <a:rPr dirty="0" sz="1800" spc="345">
                <a:latin typeface="Arial MT"/>
                <a:cs typeface="Arial MT"/>
              </a:rPr>
              <a:t> </a:t>
            </a:r>
            <a:r>
              <a:rPr dirty="0" sz="1800" spc="-25">
                <a:latin typeface="Arial MT"/>
                <a:cs typeface="Arial MT"/>
              </a:rPr>
              <a:t>en </a:t>
            </a:r>
            <a:r>
              <a:rPr dirty="0" sz="1800">
                <a:latin typeface="Arial MT"/>
                <a:cs typeface="Arial MT"/>
              </a:rPr>
              <a:t>determinada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situación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se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use</a:t>
            </a:r>
            <a:r>
              <a:rPr dirty="0" sz="1800" spc="-15">
                <a:latin typeface="Arial MT"/>
                <a:cs typeface="Arial MT"/>
              </a:rPr>
              <a:t> </a:t>
            </a:r>
            <a:r>
              <a:rPr dirty="0" sz="1800" b="1" i="1">
                <a:latin typeface="Arial"/>
                <a:cs typeface="Arial"/>
              </a:rPr>
              <a:t>fseek</a:t>
            </a:r>
            <a:r>
              <a:rPr dirty="0" sz="1800" spc="-20" b="1" i="1">
                <a:latin typeface="Arial"/>
                <a:cs typeface="Arial"/>
              </a:rPr>
              <a:t> </a:t>
            </a:r>
            <a:r>
              <a:rPr dirty="0" sz="1800">
                <a:latin typeface="Arial MT"/>
                <a:cs typeface="Arial MT"/>
              </a:rPr>
              <a:t>no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va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a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dar</a:t>
            </a:r>
            <a:r>
              <a:rPr dirty="0" sz="1800" spc="-2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los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resultados</a:t>
            </a:r>
            <a:r>
              <a:rPr dirty="0" sz="1800" spc="-10">
                <a:latin typeface="Arial MT"/>
                <a:cs typeface="Arial MT"/>
              </a:rPr>
              <a:t> esperados.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14" name="object 14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243204" y="560705"/>
            <a:ext cx="5318760" cy="828675"/>
            <a:chOff x="243204" y="560705"/>
            <a:chExt cx="5318760" cy="828675"/>
          </a:xfrm>
        </p:grpSpPr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15" y="585216"/>
              <a:ext cx="5281422" cy="80391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04" y="560705"/>
              <a:ext cx="5282057" cy="804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3014" y="25399"/>
            <a:ext cx="8345170" cy="6397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0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Ejemplos: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dirty="0" sz="2000" b="1">
                <a:latin typeface="Arial"/>
                <a:cs typeface="Arial"/>
              </a:rPr>
              <a:t>fseek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ptr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0L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SEEK_END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50" b="1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Mueve</a:t>
            </a:r>
            <a:r>
              <a:rPr dirty="0" sz="2000" spc="14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el</a:t>
            </a:r>
            <a:r>
              <a:rPr dirty="0" sz="2000" spc="15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indicador</a:t>
            </a:r>
            <a:r>
              <a:rPr dirty="0" sz="2000" spc="15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de</a:t>
            </a:r>
            <a:r>
              <a:rPr dirty="0" sz="2000" spc="14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posición</a:t>
            </a:r>
            <a:r>
              <a:rPr dirty="0" sz="2000" spc="14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al</a:t>
            </a:r>
            <a:r>
              <a:rPr dirty="0" sz="2000" spc="15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final</a:t>
            </a:r>
            <a:r>
              <a:rPr dirty="0" sz="2000" spc="14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del</a:t>
            </a:r>
            <a:r>
              <a:rPr dirty="0" sz="2000" spc="15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archivo.</a:t>
            </a:r>
            <a:r>
              <a:rPr dirty="0" sz="2000" spc="14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El</a:t>
            </a:r>
            <a:r>
              <a:rPr dirty="0" sz="2000" spc="15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origen</a:t>
            </a:r>
            <a:r>
              <a:rPr dirty="0" sz="2000" spc="150">
                <a:latin typeface="Arial MT"/>
                <a:cs typeface="Arial MT"/>
              </a:rPr>
              <a:t>  </a:t>
            </a:r>
            <a:r>
              <a:rPr dirty="0" sz="2000" spc="-25">
                <a:latin typeface="Arial MT"/>
                <a:cs typeface="Arial MT"/>
              </a:rPr>
              <a:t>es </a:t>
            </a:r>
            <a:r>
              <a:rPr dirty="0" sz="2000">
                <a:latin typeface="Arial MT"/>
                <a:cs typeface="Arial MT"/>
              </a:rPr>
              <a:t>SEEK_END</a:t>
            </a:r>
            <a:r>
              <a:rPr dirty="0" sz="2000" spc="11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que</a:t>
            </a:r>
            <a:r>
              <a:rPr dirty="0" sz="2000" spc="9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indica</a:t>
            </a:r>
            <a:r>
              <a:rPr dirty="0" sz="2000" spc="9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el</a:t>
            </a:r>
            <a:r>
              <a:rPr dirty="0" sz="2000" spc="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final</a:t>
            </a:r>
            <a:r>
              <a:rPr dirty="0" sz="2000" spc="8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del</a:t>
            </a:r>
            <a:r>
              <a:rPr dirty="0" sz="2000" spc="8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archivo</a:t>
            </a:r>
            <a:r>
              <a:rPr dirty="0" sz="2000" spc="9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y</a:t>
            </a:r>
            <a:r>
              <a:rPr dirty="0" sz="2000" spc="7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</a:t>
            </a:r>
            <a:r>
              <a:rPr dirty="0" sz="2000" spc="9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partir</a:t>
            </a:r>
            <a:r>
              <a:rPr dirty="0" sz="2000" spc="7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</a:t>
            </a:r>
            <a:r>
              <a:rPr dirty="0" sz="2000" spc="9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alli</a:t>
            </a:r>
            <a:r>
              <a:rPr dirty="0" sz="2000" spc="8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se</a:t>
            </a:r>
            <a:r>
              <a:rPr dirty="0" sz="2000" spc="9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desplaza</a:t>
            </a:r>
            <a:r>
              <a:rPr dirty="0" sz="2000" spc="75">
                <a:latin typeface="Arial MT"/>
                <a:cs typeface="Arial MT"/>
              </a:rPr>
              <a:t> </a:t>
            </a:r>
            <a:r>
              <a:rPr dirty="0" sz="2000" spc="-50">
                <a:latin typeface="Arial MT"/>
                <a:cs typeface="Arial MT"/>
              </a:rPr>
              <a:t>0 </a:t>
            </a:r>
            <a:r>
              <a:rPr dirty="0" sz="2000">
                <a:latin typeface="Arial MT"/>
                <a:cs typeface="Arial MT"/>
              </a:rPr>
              <a:t>bytes</a:t>
            </a:r>
            <a:r>
              <a:rPr dirty="0" sz="2000" spc="1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,  por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lo</a:t>
            </a:r>
            <a:r>
              <a:rPr dirty="0" sz="2000" spc="1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tanto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esta</a:t>
            </a:r>
            <a:r>
              <a:rPr dirty="0" sz="2000" spc="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al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final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del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archivo.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Si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se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desea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en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 spc="-10">
                <a:latin typeface="Arial MT"/>
                <a:cs typeface="Arial MT"/>
              </a:rPr>
              <a:t>algún </a:t>
            </a:r>
            <a:r>
              <a:rPr dirty="0" sz="2000">
                <a:latin typeface="Arial MT"/>
                <a:cs typeface="Arial MT"/>
              </a:rPr>
              <a:t>momento</a:t>
            </a:r>
            <a:r>
              <a:rPr dirty="0" sz="2000" spc="27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agregar</a:t>
            </a:r>
            <a:r>
              <a:rPr dirty="0" sz="2000" spc="30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datos</a:t>
            </a:r>
            <a:r>
              <a:rPr dirty="0" sz="2000" spc="30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,</a:t>
            </a:r>
            <a:r>
              <a:rPr dirty="0" sz="2000" spc="2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simplemente</a:t>
            </a:r>
            <a:r>
              <a:rPr dirty="0" sz="2000" spc="2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se</a:t>
            </a:r>
            <a:r>
              <a:rPr dirty="0" sz="2000" spc="28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debe</a:t>
            </a:r>
            <a:r>
              <a:rPr dirty="0" sz="2000" spc="29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usar</a:t>
            </a:r>
            <a:r>
              <a:rPr dirty="0" sz="2000" spc="28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esta</a:t>
            </a:r>
            <a:r>
              <a:rPr dirty="0" sz="2000" spc="28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función</a:t>
            </a:r>
            <a:r>
              <a:rPr dirty="0" sz="2000" spc="285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para </a:t>
            </a:r>
            <a:r>
              <a:rPr dirty="0" sz="2000">
                <a:latin typeface="Arial MT"/>
                <a:cs typeface="Arial MT"/>
              </a:rPr>
              <a:t>enviar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el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indicador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posición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al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final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del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archivo.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Arial"/>
                <a:cs typeface="Arial"/>
              </a:rPr>
              <a:t>fseek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ptr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20L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SEEK_SET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spc="-50" b="1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Mueve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el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indicador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posición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20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bytes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partir</a:t>
            </a:r>
            <a:r>
              <a:rPr dirty="0" sz="2000" spc="-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del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comienzo</a:t>
            </a:r>
            <a:r>
              <a:rPr dirty="0" sz="2000" spc="-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del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archivo.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fseek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ptr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(long)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(-1)*sizeof</a:t>
            </a:r>
            <a:r>
              <a:rPr dirty="0" sz="2000" spc="-7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(struct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x)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SEEK_CUR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spc="-50" b="1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Mueve</a:t>
            </a:r>
            <a:r>
              <a:rPr dirty="0" sz="2000" spc="2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el</a:t>
            </a:r>
            <a:r>
              <a:rPr dirty="0" sz="2000" spc="2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indicador</a:t>
            </a:r>
            <a:r>
              <a:rPr dirty="0" sz="2000" spc="2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</a:t>
            </a:r>
            <a:r>
              <a:rPr dirty="0" sz="2000" spc="254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posición</a:t>
            </a:r>
            <a:r>
              <a:rPr dirty="0" sz="2000" spc="254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una</a:t>
            </a:r>
            <a:r>
              <a:rPr dirty="0" sz="2000" spc="2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estructura</a:t>
            </a:r>
            <a:r>
              <a:rPr dirty="0" sz="2000" spc="26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para</a:t>
            </a:r>
            <a:r>
              <a:rPr dirty="0" sz="2000" spc="2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atras</a:t>
            </a:r>
            <a:r>
              <a:rPr dirty="0" sz="2000" spc="26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</a:t>
            </a:r>
            <a:r>
              <a:rPr dirty="0" sz="2000" spc="254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partir</a:t>
            </a:r>
            <a:r>
              <a:rPr dirty="0" sz="2000" spc="2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</a:t>
            </a:r>
            <a:r>
              <a:rPr dirty="0" sz="2000" spc="254">
                <a:latin typeface="Arial MT"/>
                <a:cs typeface="Arial MT"/>
              </a:rPr>
              <a:t> </a:t>
            </a:r>
            <a:r>
              <a:rPr dirty="0" sz="2000" spc="-25">
                <a:latin typeface="Arial MT"/>
                <a:cs typeface="Arial MT"/>
              </a:rPr>
              <a:t>la </a:t>
            </a:r>
            <a:r>
              <a:rPr dirty="0" sz="2000">
                <a:latin typeface="Arial MT"/>
                <a:cs typeface="Arial MT"/>
              </a:rPr>
              <a:t>posición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actual.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Normalmente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esta</a:t>
            </a:r>
            <a:r>
              <a:rPr dirty="0" sz="2000" spc="1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forma</a:t>
            </a:r>
            <a:r>
              <a:rPr dirty="0" sz="2000" spc="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se</a:t>
            </a:r>
            <a:r>
              <a:rPr dirty="0" sz="2000" spc="1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utiliza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cuando</a:t>
            </a:r>
            <a:r>
              <a:rPr dirty="0" sz="2000" spc="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se</a:t>
            </a:r>
            <a:r>
              <a:rPr dirty="0" sz="2000" spc="15">
                <a:latin typeface="Arial MT"/>
                <a:cs typeface="Arial MT"/>
              </a:rPr>
              <a:t>  </a:t>
            </a:r>
            <a:r>
              <a:rPr dirty="0" sz="2000" spc="-10">
                <a:latin typeface="Arial MT"/>
                <a:cs typeface="Arial MT"/>
              </a:rPr>
              <a:t>estan </a:t>
            </a:r>
            <a:r>
              <a:rPr dirty="0" sz="2000">
                <a:latin typeface="Arial MT"/>
                <a:cs typeface="Arial MT"/>
              </a:rPr>
              <a:t>editando</a:t>
            </a:r>
            <a:r>
              <a:rPr dirty="0" sz="2000" spc="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datos</a:t>
            </a:r>
            <a:r>
              <a:rPr dirty="0" sz="2000" spc="8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del</a:t>
            </a:r>
            <a:r>
              <a:rPr dirty="0" sz="2000" spc="7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archivo.</a:t>
            </a:r>
            <a:r>
              <a:rPr dirty="0" sz="2000" spc="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Al</a:t>
            </a:r>
            <a:r>
              <a:rPr dirty="0" sz="2000" spc="7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realizar</a:t>
            </a:r>
            <a:r>
              <a:rPr dirty="0" sz="2000" spc="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una</a:t>
            </a:r>
            <a:r>
              <a:rPr dirty="0" sz="2000" spc="8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búsqueda</a:t>
            </a:r>
            <a:r>
              <a:rPr dirty="0" sz="2000" spc="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se</a:t>
            </a:r>
            <a:r>
              <a:rPr dirty="0" sz="2000" spc="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va</a:t>
            </a:r>
            <a:r>
              <a:rPr dirty="0" sz="2000" spc="8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leyendo</a:t>
            </a:r>
            <a:r>
              <a:rPr dirty="0" sz="2000" spc="8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cada </a:t>
            </a:r>
            <a:r>
              <a:rPr dirty="0" sz="2000">
                <a:latin typeface="Arial MT"/>
                <a:cs typeface="Arial MT"/>
              </a:rPr>
              <a:t>uno</a:t>
            </a:r>
            <a:r>
              <a:rPr dirty="0" sz="2000" spc="21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de</a:t>
            </a:r>
            <a:r>
              <a:rPr dirty="0" sz="2000" spc="2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los</a:t>
            </a:r>
            <a:r>
              <a:rPr dirty="0" sz="2000" spc="2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datos</a:t>
            </a:r>
            <a:r>
              <a:rPr dirty="0" sz="2000" spc="2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del</a:t>
            </a:r>
            <a:r>
              <a:rPr dirty="0" sz="2000" spc="204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archivo</a:t>
            </a:r>
            <a:r>
              <a:rPr dirty="0" sz="2000" spc="215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por</a:t>
            </a:r>
            <a:r>
              <a:rPr dirty="0" sz="2000" spc="2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medio</a:t>
            </a:r>
            <a:r>
              <a:rPr dirty="0" sz="2000" spc="204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de</a:t>
            </a:r>
            <a:r>
              <a:rPr dirty="0" sz="2000" spc="210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fread,</a:t>
            </a:r>
            <a:r>
              <a:rPr dirty="0" sz="2000" spc="204">
                <a:latin typeface="Arial MT"/>
                <a:cs typeface="Arial MT"/>
              </a:rPr>
              <a:t>  </a:t>
            </a:r>
            <a:r>
              <a:rPr dirty="0" sz="2000">
                <a:latin typeface="Arial MT"/>
                <a:cs typeface="Arial MT"/>
              </a:rPr>
              <a:t>pero</a:t>
            </a:r>
            <a:r>
              <a:rPr dirty="0" sz="2000" spc="210">
                <a:latin typeface="Arial MT"/>
                <a:cs typeface="Arial MT"/>
              </a:rPr>
              <a:t>  </a:t>
            </a:r>
            <a:r>
              <a:rPr dirty="0" sz="2000" spc="-10">
                <a:latin typeface="Arial MT"/>
                <a:cs typeface="Arial MT"/>
              </a:rPr>
              <a:t>cuando </a:t>
            </a:r>
            <a:r>
              <a:rPr dirty="0" sz="2000">
                <a:latin typeface="Arial MT"/>
                <a:cs typeface="Arial MT"/>
              </a:rPr>
              <a:t>encontramos</a:t>
            </a:r>
            <a:r>
              <a:rPr dirty="0" sz="2000" spc="1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el</a:t>
            </a:r>
            <a:r>
              <a:rPr dirty="0" sz="2000" spc="1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dato</a:t>
            </a:r>
            <a:r>
              <a:rPr dirty="0" sz="2000" spc="1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el</a:t>
            </a:r>
            <a:r>
              <a:rPr dirty="0" sz="2000" spc="1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indicador</a:t>
            </a:r>
            <a:r>
              <a:rPr dirty="0" sz="2000" spc="1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</a:t>
            </a:r>
            <a:r>
              <a:rPr dirty="0" sz="2000" spc="1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posición</a:t>
            </a:r>
            <a:r>
              <a:rPr dirty="0" sz="2000" spc="1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del</a:t>
            </a:r>
            <a:r>
              <a:rPr dirty="0" sz="2000" spc="1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archivo</a:t>
            </a:r>
            <a:r>
              <a:rPr dirty="0" sz="2000" spc="1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esta</a:t>
            </a:r>
            <a:r>
              <a:rPr dirty="0" sz="2000" spc="1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en</a:t>
            </a:r>
            <a:r>
              <a:rPr dirty="0" sz="2000" spc="1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el</a:t>
            </a:r>
            <a:r>
              <a:rPr dirty="0" sz="2000" spc="13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dato </a:t>
            </a:r>
            <a:r>
              <a:rPr dirty="0" sz="2000">
                <a:latin typeface="Arial MT"/>
                <a:cs typeface="Arial MT"/>
              </a:rPr>
              <a:t>siguiente</a:t>
            </a:r>
            <a:r>
              <a:rPr dirty="0" sz="2000" spc="3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al</a:t>
            </a:r>
            <a:r>
              <a:rPr dirty="0" sz="2000" spc="3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que</a:t>
            </a:r>
            <a:r>
              <a:rPr dirty="0" sz="2000" spc="3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queremos</a:t>
            </a:r>
            <a:r>
              <a:rPr dirty="0" sz="2000" spc="36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modificar</a:t>
            </a:r>
            <a:r>
              <a:rPr dirty="0" sz="2000" spc="35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,</a:t>
            </a:r>
            <a:r>
              <a:rPr dirty="0" sz="2000" spc="3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con</a:t>
            </a:r>
            <a:r>
              <a:rPr dirty="0" sz="2000" spc="35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lo</a:t>
            </a:r>
            <a:r>
              <a:rPr dirty="0" sz="2000" spc="3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cual</a:t>
            </a:r>
            <a:r>
              <a:rPr dirty="0" sz="2000" spc="3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al</a:t>
            </a:r>
            <a:r>
              <a:rPr dirty="0" sz="2000" spc="34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hacer</a:t>
            </a:r>
            <a:r>
              <a:rPr dirty="0" sz="2000" spc="35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fwrite</a:t>
            </a:r>
            <a:r>
              <a:rPr dirty="0" sz="2000" spc="35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para </a:t>
            </a:r>
            <a:r>
              <a:rPr dirty="0" sz="2000">
                <a:latin typeface="Arial MT"/>
                <a:cs typeface="Arial MT"/>
              </a:rPr>
              <a:t>escribirlo</a:t>
            </a:r>
            <a:r>
              <a:rPr dirty="0" sz="2000" spc="18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se</a:t>
            </a:r>
            <a:r>
              <a:rPr dirty="0" sz="2000" spc="1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modificará</a:t>
            </a:r>
            <a:r>
              <a:rPr dirty="0" sz="2000" spc="1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otro</a:t>
            </a:r>
            <a:r>
              <a:rPr dirty="0" sz="2000" spc="1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dato.</a:t>
            </a:r>
            <a:r>
              <a:rPr dirty="0" sz="2000" spc="1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Por</a:t>
            </a:r>
            <a:r>
              <a:rPr dirty="0" sz="2000" spc="17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lo</a:t>
            </a:r>
            <a:r>
              <a:rPr dirty="0" sz="2000" spc="17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tanto</a:t>
            </a:r>
            <a:r>
              <a:rPr dirty="0" sz="2000" spc="1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antes</a:t>
            </a:r>
            <a:r>
              <a:rPr dirty="0" sz="2000" spc="17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</a:t>
            </a:r>
            <a:r>
              <a:rPr dirty="0" sz="2000" spc="16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escribir</a:t>
            </a:r>
            <a:r>
              <a:rPr dirty="0" sz="2000" spc="16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se</a:t>
            </a:r>
            <a:r>
              <a:rPr dirty="0" sz="2000" spc="170">
                <a:latin typeface="Arial MT"/>
                <a:cs typeface="Arial MT"/>
              </a:rPr>
              <a:t> </a:t>
            </a:r>
            <a:r>
              <a:rPr dirty="0" sz="2000" spc="-20">
                <a:latin typeface="Arial MT"/>
                <a:cs typeface="Arial MT"/>
              </a:rPr>
              <a:t>debe </a:t>
            </a:r>
            <a:r>
              <a:rPr dirty="0" sz="2000">
                <a:latin typeface="Arial MT"/>
                <a:cs typeface="Arial MT"/>
              </a:rPr>
              <a:t>mover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el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indicador</a:t>
            </a:r>
            <a:r>
              <a:rPr dirty="0" sz="2000" spc="-3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de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posición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una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estructura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para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atrás.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19" y="1424939"/>
            <a:ext cx="8287511" cy="521512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4" name="object 4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33679" y="489330"/>
            <a:ext cx="5319395" cy="968375"/>
            <a:chOff x="233679" y="489330"/>
            <a:chExt cx="5319395" cy="96837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747" y="513587"/>
              <a:ext cx="5282946" cy="94411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679" y="489330"/>
              <a:ext cx="5282057" cy="943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32943" y="4625085"/>
            <a:ext cx="8413750" cy="1643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928369" algn="l"/>
                <a:tab pos="3357245" algn="l"/>
              </a:tabLst>
            </a:pPr>
            <a:r>
              <a:rPr dirty="0" sz="2800" spc="-20" b="1">
                <a:latin typeface="Arial"/>
                <a:cs typeface="Arial"/>
              </a:rPr>
              <a:t>void</a:t>
            </a:r>
            <a:r>
              <a:rPr dirty="0" sz="2800" b="1">
                <a:latin typeface="Arial"/>
                <a:cs typeface="Arial"/>
              </a:rPr>
              <a:t>	</a:t>
            </a:r>
            <a:r>
              <a:rPr dirty="0" sz="2800" b="1" i="1">
                <a:latin typeface="Arial"/>
                <a:cs typeface="Arial"/>
              </a:rPr>
              <a:t>rewind</a:t>
            </a:r>
            <a:r>
              <a:rPr dirty="0" sz="2800" spc="-45" b="1" i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(</a:t>
            </a:r>
            <a:r>
              <a:rPr dirty="0" sz="2800" spc="-50" b="1">
                <a:latin typeface="Arial"/>
                <a:cs typeface="Arial"/>
              </a:rPr>
              <a:t> </a:t>
            </a:r>
            <a:r>
              <a:rPr dirty="0" sz="2800" spc="-20" b="1">
                <a:latin typeface="Arial"/>
                <a:cs typeface="Arial"/>
              </a:rPr>
              <a:t>FILE</a:t>
            </a:r>
            <a:r>
              <a:rPr dirty="0" sz="2800" b="1">
                <a:latin typeface="Arial"/>
                <a:cs typeface="Arial"/>
              </a:rPr>
              <a:t>	*</a:t>
            </a:r>
            <a:r>
              <a:rPr dirty="0" sz="2800" b="1" i="1">
                <a:latin typeface="Arial"/>
                <a:cs typeface="Arial"/>
              </a:rPr>
              <a:t>arch</a:t>
            </a:r>
            <a:r>
              <a:rPr dirty="0" sz="2800" spc="-50" b="1" i="1">
                <a:latin typeface="Arial"/>
                <a:cs typeface="Arial"/>
              </a:rPr>
              <a:t> </a:t>
            </a:r>
            <a:r>
              <a:rPr dirty="0" sz="2800" spc="-50" b="1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2180"/>
              </a:spcBef>
            </a:pPr>
            <a:r>
              <a:rPr dirty="0" sz="2000" b="1">
                <a:latin typeface="Arial"/>
                <a:cs typeface="Arial"/>
              </a:rPr>
              <a:t>La</a:t>
            </a:r>
            <a:r>
              <a:rPr dirty="0" sz="2000" spc="18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función</a:t>
            </a:r>
            <a:r>
              <a:rPr dirty="0" sz="2000" spc="180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rewind</a:t>
            </a:r>
            <a:r>
              <a:rPr dirty="0" sz="2000" spc="190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ubica</a:t>
            </a:r>
            <a:r>
              <a:rPr dirty="0" sz="2000" spc="18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180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indicador</a:t>
            </a:r>
            <a:r>
              <a:rPr dirty="0" sz="2000" spc="190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de</a:t>
            </a:r>
            <a:r>
              <a:rPr dirty="0" sz="2000" spc="190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posición</a:t>
            </a:r>
            <a:r>
              <a:rPr dirty="0" sz="2000" spc="185" b="1">
                <a:latin typeface="Arial"/>
                <a:cs typeface="Arial"/>
              </a:rPr>
              <a:t>  </a:t>
            </a:r>
            <a:r>
              <a:rPr dirty="0" sz="2000" b="1">
                <a:latin typeface="Arial"/>
                <a:cs typeface="Arial"/>
              </a:rPr>
              <a:t>del</a:t>
            </a:r>
            <a:r>
              <a:rPr dirty="0" sz="2000" spc="180" b="1">
                <a:latin typeface="Arial"/>
                <a:cs typeface="Arial"/>
              </a:rPr>
              <a:t>  </a:t>
            </a:r>
            <a:r>
              <a:rPr dirty="0" sz="2000" spc="-10" b="1">
                <a:latin typeface="Arial"/>
                <a:cs typeface="Arial"/>
              </a:rPr>
              <a:t>archivo </a:t>
            </a:r>
            <a:r>
              <a:rPr dirty="0" sz="2000" b="1">
                <a:latin typeface="Arial"/>
                <a:cs typeface="Arial"/>
              </a:rPr>
              <a:t>referenciado</a:t>
            </a:r>
            <a:r>
              <a:rPr dirty="0" sz="2000" spc="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por</a:t>
            </a:r>
            <a:r>
              <a:rPr dirty="0" sz="2000" spc="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puntero</a:t>
            </a:r>
            <a:r>
              <a:rPr dirty="0" sz="2000" spc="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arch</a:t>
            </a:r>
            <a:r>
              <a:rPr dirty="0" sz="2000" spc="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al</a:t>
            </a:r>
            <a:r>
              <a:rPr dirty="0" sz="2000" spc="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principio</a:t>
            </a:r>
            <a:r>
              <a:rPr dirty="0" sz="2000" spc="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y</a:t>
            </a:r>
            <a:r>
              <a:rPr dirty="0" sz="2000" spc="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limpia</a:t>
            </a:r>
            <a:r>
              <a:rPr dirty="0" sz="2000" spc="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los</a:t>
            </a:r>
            <a:r>
              <a:rPr dirty="0" sz="2000" spc="6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indicadores </a:t>
            </a:r>
            <a:r>
              <a:rPr dirty="0" sz="2000" b="1">
                <a:latin typeface="Arial"/>
                <a:cs typeface="Arial"/>
              </a:rPr>
              <a:t>de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fin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archivo y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error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que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encuentran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la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estructura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FILE.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4" name="object 4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97167" y="560705"/>
            <a:ext cx="5342255" cy="969010"/>
            <a:chOff x="197167" y="560705"/>
            <a:chExt cx="5342255" cy="96901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171" y="585216"/>
              <a:ext cx="5305806" cy="94411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167" y="560705"/>
              <a:ext cx="5303710" cy="943991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262839" y="1616455"/>
            <a:ext cx="8486775" cy="2762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7429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En</a:t>
            </a:r>
            <a:r>
              <a:rPr dirty="0" sz="1800" spc="28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</a:t>
            </a:r>
            <a:r>
              <a:rPr dirty="0" sz="1800" spc="2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lectura</a:t>
            </a:r>
            <a:r>
              <a:rPr dirty="0" sz="1800" spc="2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y</a:t>
            </a:r>
            <a:r>
              <a:rPr dirty="0" sz="1800" spc="26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escritura</a:t>
            </a:r>
            <a:r>
              <a:rPr dirty="0" sz="1800" spc="2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2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archivos</a:t>
            </a:r>
            <a:r>
              <a:rPr dirty="0" sz="1800" spc="28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29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indicador</a:t>
            </a:r>
            <a:r>
              <a:rPr dirty="0" sz="1800" spc="2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2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posición</a:t>
            </a:r>
            <a:r>
              <a:rPr dirty="0" sz="1800" spc="27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26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actualiza </a:t>
            </a:r>
            <a:r>
              <a:rPr dirty="0" sz="1800" b="1">
                <a:latin typeface="Arial"/>
                <a:cs typeface="Arial"/>
              </a:rPr>
              <a:t>automáticamente</a:t>
            </a:r>
            <a:r>
              <a:rPr dirty="0" sz="1800" spc="39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,</a:t>
            </a:r>
            <a:r>
              <a:rPr dirty="0" sz="1800" spc="40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pero</a:t>
            </a:r>
            <a:r>
              <a:rPr dirty="0" sz="1800" spc="409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existen</a:t>
            </a:r>
            <a:r>
              <a:rPr dirty="0" sz="1800" spc="409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casos</a:t>
            </a:r>
            <a:r>
              <a:rPr dirty="0" sz="1800" spc="4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,</a:t>
            </a:r>
            <a:r>
              <a:rPr dirty="0" sz="1800" spc="409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por</a:t>
            </a:r>
            <a:r>
              <a:rPr dirty="0" sz="1800" spc="4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ejemplo</a:t>
            </a:r>
            <a:r>
              <a:rPr dirty="0" sz="1800" spc="39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en</a:t>
            </a:r>
            <a:r>
              <a:rPr dirty="0" sz="1800" spc="409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las</a:t>
            </a:r>
            <a:r>
              <a:rPr dirty="0" sz="1800" spc="40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búsquedas</a:t>
            </a:r>
            <a:r>
              <a:rPr dirty="0" sz="1800" spc="405" b="1">
                <a:latin typeface="Arial"/>
                <a:cs typeface="Arial"/>
              </a:rPr>
              <a:t> </a:t>
            </a:r>
            <a:r>
              <a:rPr dirty="0" sz="1800" spc="-50" b="1">
                <a:latin typeface="Arial"/>
                <a:cs typeface="Arial"/>
              </a:rPr>
              <a:t>y </a:t>
            </a:r>
            <a:r>
              <a:rPr dirty="0" sz="1800" b="1">
                <a:latin typeface="Arial"/>
                <a:cs typeface="Arial"/>
              </a:rPr>
              <a:t>modificaciones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sobre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archivos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,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en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los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cuales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necesita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mover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indicador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posición</a:t>
            </a:r>
            <a:r>
              <a:rPr dirty="0" sz="1800" spc="114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algún</a:t>
            </a:r>
            <a:r>
              <a:rPr dirty="0" sz="1800" spc="114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lugar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en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particular.</a:t>
            </a:r>
            <a:r>
              <a:rPr dirty="0" sz="1800" spc="125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Para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ello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cuenta</a:t>
            </a:r>
            <a:r>
              <a:rPr dirty="0" sz="1800" spc="114" b="1">
                <a:latin typeface="Arial"/>
                <a:cs typeface="Arial"/>
              </a:rPr>
              <a:t>  </a:t>
            </a:r>
            <a:r>
              <a:rPr dirty="0" sz="1800" b="1">
                <a:latin typeface="Arial"/>
                <a:cs typeface="Arial"/>
              </a:rPr>
              <a:t>con</a:t>
            </a:r>
            <a:r>
              <a:rPr dirty="0" sz="1800" spc="120" b="1">
                <a:latin typeface="Arial"/>
                <a:cs typeface="Arial"/>
              </a:rPr>
              <a:t>  </a:t>
            </a:r>
            <a:r>
              <a:rPr dirty="0" sz="1800" spc="-25" b="1">
                <a:latin typeface="Arial"/>
                <a:cs typeface="Arial"/>
              </a:rPr>
              <a:t>las </a:t>
            </a:r>
            <a:r>
              <a:rPr dirty="0" sz="1800" b="1">
                <a:latin typeface="Arial"/>
                <a:cs typeface="Arial"/>
              </a:rPr>
              <a:t>funciones</a:t>
            </a:r>
            <a:r>
              <a:rPr dirty="0" sz="1800" spc="320" b="1">
                <a:latin typeface="Arial"/>
                <a:cs typeface="Arial"/>
              </a:rPr>
              <a:t>  </a:t>
            </a:r>
            <a:r>
              <a:rPr dirty="0" sz="1800" b="1" i="1">
                <a:latin typeface="Arial"/>
                <a:cs typeface="Arial"/>
              </a:rPr>
              <a:t>fseek</a:t>
            </a:r>
            <a:r>
              <a:rPr dirty="0" sz="1800" spc="330" b="1" i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y</a:t>
            </a:r>
            <a:r>
              <a:rPr dirty="0" sz="1800" spc="310" b="1">
                <a:latin typeface="Arial"/>
                <a:cs typeface="Arial"/>
              </a:rPr>
              <a:t> </a:t>
            </a:r>
            <a:r>
              <a:rPr dirty="0" sz="1800" b="1" i="1">
                <a:latin typeface="Arial"/>
                <a:cs typeface="Arial"/>
              </a:rPr>
              <a:t>rewind</a:t>
            </a:r>
            <a:r>
              <a:rPr dirty="0" sz="1800" b="1">
                <a:latin typeface="Arial"/>
                <a:cs typeface="Arial"/>
              </a:rPr>
              <a:t>.</a:t>
            </a:r>
            <a:r>
              <a:rPr dirty="0" sz="1800" spc="3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Por</a:t>
            </a:r>
            <a:r>
              <a:rPr dirty="0" sz="1800" spc="3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otra</a:t>
            </a:r>
            <a:r>
              <a:rPr dirty="0" sz="1800" spc="3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parte</a:t>
            </a:r>
            <a:r>
              <a:rPr dirty="0" sz="1800" spc="3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3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cuenta</a:t>
            </a:r>
            <a:r>
              <a:rPr dirty="0" sz="1800" spc="3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con</a:t>
            </a:r>
            <a:r>
              <a:rPr dirty="0" sz="1800" spc="3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una</a:t>
            </a:r>
            <a:r>
              <a:rPr dirty="0" sz="1800" spc="3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función</a:t>
            </a:r>
            <a:r>
              <a:rPr dirty="0" sz="1800" spc="33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que </a:t>
            </a:r>
            <a:r>
              <a:rPr dirty="0" sz="1800" b="1">
                <a:latin typeface="Arial"/>
                <a:cs typeface="Arial"/>
              </a:rPr>
              <a:t>permite</a:t>
            </a:r>
            <a:r>
              <a:rPr dirty="0" sz="1800" spc="3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obtener</a:t>
            </a:r>
            <a:r>
              <a:rPr dirty="0" sz="1800" spc="3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3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lugar</a:t>
            </a:r>
            <a:r>
              <a:rPr dirty="0" sz="1800" spc="3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donde</a:t>
            </a:r>
            <a:r>
              <a:rPr dirty="0" sz="1800" spc="3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</a:t>
            </a:r>
            <a:r>
              <a:rPr dirty="0" sz="1800" spc="3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encuentra</a:t>
            </a:r>
            <a:r>
              <a:rPr dirty="0" sz="1800" spc="3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el</a:t>
            </a:r>
            <a:r>
              <a:rPr dirty="0" sz="1800" spc="3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indicador</a:t>
            </a:r>
            <a:r>
              <a:rPr dirty="0" sz="1800" spc="3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de</a:t>
            </a:r>
            <a:r>
              <a:rPr dirty="0" sz="1800" spc="3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posición</a:t>
            </a:r>
            <a:r>
              <a:rPr dirty="0" sz="1800" spc="330" b="1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del </a:t>
            </a:r>
            <a:r>
              <a:rPr dirty="0" sz="1800" b="1">
                <a:latin typeface="Arial"/>
                <a:cs typeface="Arial"/>
              </a:rPr>
              <a:t>archivo</a:t>
            </a:r>
            <a:r>
              <a:rPr dirty="0" sz="1800" spc="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,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esa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función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10" b="1" i="1">
                <a:latin typeface="Arial"/>
                <a:cs typeface="Arial"/>
              </a:rPr>
              <a:t>ftell.</a:t>
            </a:r>
            <a:endParaRPr sz="1800">
              <a:latin typeface="Arial"/>
              <a:cs typeface="Arial"/>
            </a:endParaRPr>
          </a:p>
          <a:p>
            <a:pPr algn="just" marL="82550">
              <a:lnSpc>
                <a:spcPct val="100000"/>
              </a:lnSpc>
              <a:spcBef>
                <a:spcPts val="1625"/>
              </a:spcBef>
            </a:pPr>
            <a:r>
              <a:rPr dirty="0" sz="2000" b="1">
                <a:latin typeface="Arial"/>
                <a:cs typeface="Arial"/>
              </a:rPr>
              <a:t>Esta</a:t>
            </a:r>
            <a:r>
              <a:rPr dirty="0" sz="2000" spc="1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función</a:t>
            </a:r>
            <a:r>
              <a:rPr dirty="0" sz="2000" spc="1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permite</a:t>
            </a:r>
            <a:r>
              <a:rPr dirty="0" sz="2000" spc="1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llevar</a:t>
            </a:r>
            <a:r>
              <a:rPr dirty="0" sz="2000" spc="1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1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indicador</a:t>
            </a:r>
            <a:r>
              <a:rPr dirty="0" sz="2000" spc="1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</a:t>
            </a:r>
            <a:r>
              <a:rPr dirty="0" sz="2000" spc="1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posición</a:t>
            </a:r>
            <a:r>
              <a:rPr dirty="0" sz="2000" spc="1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al</a:t>
            </a:r>
            <a:r>
              <a:rPr dirty="0" sz="2000" spc="1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comienzo</a:t>
            </a:r>
            <a:r>
              <a:rPr dirty="0" sz="2000" spc="14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del</a:t>
            </a:r>
            <a:endParaRPr sz="2000">
              <a:latin typeface="Arial"/>
              <a:cs typeface="Arial"/>
            </a:endParaRPr>
          </a:p>
          <a:p>
            <a:pPr algn="just" marL="82550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archivo.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prototipo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es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siguiente: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43864" y="2086482"/>
            <a:ext cx="812990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La</a:t>
            </a:r>
            <a:r>
              <a:rPr dirty="0" sz="2000" spc="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función</a:t>
            </a:r>
            <a:r>
              <a:rPr dirty="0" sz="2000" spc="35" b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ftell</a:t>
            </a:r>
            <a:r>
              <a:rPr dirty="0" sz="2000" spc="35" b="1" i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permite</a:t>
            </a:r>
            <a:r>
              <a:rPr dirty="0" sz="2000" spc="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obtener</a:t>
            </a:r>
            <a:r>
              <a:rPr dirty="0" sz="2000" spc="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la</a:t>
            </a:r>
            <a:r>
              <a:rPr dirty="0" sz="2000" spc="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posición</a:t>
            </a:r>
            <a:r>
              <a:rPr dirty="0" sz="2000" spc="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actual</a:t>
            </a:r>
            <a:r>
              <a:rPr dirty="0" sz="2000" spc="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del</a:t>
            </a:r>
            <a:r>
              <a:rPr dirty="0" sz="2000" spc="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indicador</a:t>
            </a:r>
            <a:r>
              <a:rPr dirty="0" sz="2000" spc="45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de </a:t>
            </a:r>
            <a:r>
              <a:rPr dirty="0" sz="2000" b="1">
                <a:latin typeface="Arial"/>
                <a:cs typeface="Arial"/>
              </a:rPr>
              <a:t>posición.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prototipo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es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siguiente: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09214" y="2969132"/>
            <a:ext cx="39973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60755" algn="l"/>
                <a:tab pos="2778125" algn="l"/>
              </a:tabLst>
            </a:pPr>
            <a:r>
              <a:rPr dirty="0" sz="2800" spc="-20"/>
              <a:t>long</a:t>
            </a:r>
            <a:r>
              <a:rPr dirty="0" sz="2800"/>
              <a:t>	</a:t>
            </a:r>
            <a:r>
              <a:rPr dirty="0" sz="2800" i="1">
                <a:latin typeface="Arial"/>
                <a:cs typeface="Arial"/>
              </a:rPr>
              <a:t>ftell</a:t>
            </a:r>
            <a:r>
              <a:rPr dirty="0" sz="2800" spc="-45" i="1">
                <a:latin typeface="Arial"/>
                <a:cs typeface="Arial"/>
              </a:rPr>
              <a:t> </a:t>
            </a:r>
            <a:r>
              <a:rPr dirty="0" sz="2800" spc="-10"/>
              <a:t>(FILE</a:t>
            </a:r>
            <a:r>
              <a:rPr dirty="0" sz="2800"/>
              <a:t>	*</a:t>
            </a:r>
            <a:r>
              <a:rPr dirty="0" sz="2800" spc="-30"/>
              <a:t> </a:t>
            </a:r>
            <a:r>
              <a:rPr dirty="0" sz="2800" i="1">
                <a:latin typeface="Arial"/>
                <a:cs typeface="Arial"/>
              </a:rPr>
              <a:t>arch</a:t>
            </a:r>
            <a:r>
              <a:rPr dirty="0" sz="2800" spc="-25" i="1">
                <a:latin typeface="Arial"/>
                <a:cs typeface="Arial"/>
              </a:rPr>
              <a:t> </a:t>
            </a:r>
            <a:r>
              <a:rPr dirty="0" sz="2800" spc="-50"/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43864" y="3671696"/>
            <a:ext cx="8131809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Arial"/>
                <a:cs typeface="Arial"/>
              </a:rPr>
              <a:t>Donde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 i="1">
                <a:latin typeface="Arial"/>
                <a:cs typeface="Arial"/>
              </a:rPr>
              <a:t>arch</a:t>
            </a:r>
            <a:r>
              <a:rPr dirty="0" sz="2000" spc="-25" b="1" i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es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puntero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la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estructura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FILE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asociada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al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archivo.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5"/>
              </a:spcBef>
            </a:pPr>
            <a:r>
              <a:rPr dirty="0" sz="2000" b="1">
                <a:latin typeface="Arial"/>
                <a:cs typeface="Arial"/>
              </a:rPr>
              <a:t>Valor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retornado: Si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la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operación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es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exitosa devuelve la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cantidad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de </a:t>
            </a:r>
            <a:r>
              <a:rPr dirty="0" sz="2000" b="1">
                <a:latin typeface="Arial"/>
                <a:cs typeface="Arial"/>
              </a:rPr>
              <a:t>bytes</a:t>
            </a:r>
            <a:r>
              <a:rPr dirty="0" sz="2000" spc="2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que</a:t>
            </a:r>
            <a:r>
              <a:rPr dirty="0" sz="2000" spc="2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hay</a:t>
            </a:r>
            <a:r>
              <a:rPr dirty="0" sz="2000" spc="2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desde</a:t>
            </a:r>
            <a:r>
              <a:rPr dirty="0" sz="2000" spc="2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229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commienzo</a:t>
            </a:r>
            <a:r>
              <a:rPr dirty="0" sz="2000" spc="2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del</a:t>
            </a:r>
            <a:r>
              <a:rPr dirty="0" sz="2000" spc="2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archivo</a:t>
            </a:r>
            <a:r>
              <a:rPr dirty="0" sz="2000" spc="2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hasta</a:t>
            </a:r>
            <a:r>
              <a:rPr dirty="0" sz="2000" spc="24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2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lugar</a:t>
            </a:r>
            <a:r>
              <a:rPr dirty="0" sz="2000" spc="240" b="1">
                <a:latin typeface="Arial"/>
                <a:cs typeface="Arial"/>
              </a:rPr>
              <a:t> </a:t>
            </a:r>
            <a:r>
              <a:rPr dirty="0" sz="2000" spc="-25" b="1">
                <a:latin typeface="Arial"/>
                <a:cs typeface="Arial"/>
              </a:rPr>
              <a:t>en </a:t>
            </a:r>
            <a:r>
              <a:rPr dirty="0" sz="2000" b="1">
                <a:latin typeface="Arial"/>
                <a:cs typeface="Arial"/>
              </a:rPr>
              <a:t>que</a:t>
            </a:r>
            <a:r>
              <a:rPr dirty="0" sz="2000" spc="30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se</a:t>
            </a:r>
            <a:r>
              <a:rPr dirty="0" sz="2000" spc="30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encuentra</a:t>
            </a:r>
            <a:r>
              <a:rPr dirty="0" sz="2000" spc="30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el</a:t>
            </a:r>
            <a:r>
              <a:rPr dirty="0" sz="2000" spc="2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indicador</a:t>
            </a:r>
            <a:r>
              <a:rPr dirty="0" sz="2000" spc="3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</a:t>
            </a:r>
            <a:r>
              <a:rPr dirty="0" sz="2000" spc="30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posición</a:t>
            </a:r>
            <a:r>
              <a:rPr dirty="0" sz="2000" spc="30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del</a:t>
            </a:r>
            <a:r>
              <a:rPr dirty="0" sz="2000" spc="2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archivo</a:t>
            </a:r>
            <a:r>
              <a:rPr dirty="0" sz="2000" spc="31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,</a:t>
            </a:r>
            <a:r>
              <a:rPr dirty="0" sz="2000" spc="30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en</a:t>
            </a:r>
            <a:r>
              <a:rPr dirty="0" sz="2000" spc="310" b="1">
                <a:latin typeface="Arial"/>
                <a:cs typeface="Arial"/>
              </a:rPr>
              <a:t> </a:t>
            </a:r>
            <a:r>
              <a:rPr dirty="0" sz="2000" spc="-20" b="1">
                <a:latin typeface="Arial"/>
                <a:cs typeface="Arial"/>
              </a:rPr>
              <a:t>caso </a:t>
            </a:r>
            <a:r>
              <a:rPr dirty="0" sz="2000" b="1">
                <a:latin typeface="Arial"/>
                <a:cs typeface="Arial"/>
              </a:rPr>
              <a:t>contrario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devuelve –1L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(-1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como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tipo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long).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7" name="object 7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243204" y="705230"/>
            <a:ext cx="5302250" cy="969010"/>
            <a:chOff x="243204" y="705230"/>
            <a:chExt cx="5302250" cy="96901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15" y="728471"/>
              <a:ext cx="5264658" cy="94564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204" y="705230"/>
              <a:ext cx="5264912" cy="943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64642" y="242392"/>
            <a:ext cx="8198484" cy="6122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latin typeface="Arial"/>
                <a:cs typeface="Arial"/>
              </a:rPr>
              <a:t>Ejemplo: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Obtener</a:t>
            </a:r>
            <a:r>
              <a:rPr dirty="0" sz="1600" spc="-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tamaño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un</a:t>
            </a:r>
            <a:r>
              <a:rPr dirty="0" sz="1600" spc="-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archivo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en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bytes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600">
              <a:latin typeface="Arial"/>
              <a:cs typeface="Arial"/>
            </a:endParaRPr>
          </a:p>
          <a:p>
            <a:pPr marL="12700" marR="633984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#include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&lt;stdio.h&gt; </a:t>
            </a:r>
            <a:r>
              <a:rPr dirty="0" sz="1600" b="1">
                <a:latin typeface="Arial"/>
                <a:cs typeface="Arial"/>
              </a:rPr>
              <a:t>#include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&lt;conio.h&gt;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841500" algn="l"/>
              </a:tabLst>
            </a:pPr>
            <a:r>
              <a:rPr dirty="0" sz="1600" b="1">
                <a:latin typeface="Arial"/>
                <a:cs typeface="Arial"/>
              </a:rPr>
              <a:t>#define</a:t>
            </a:r>
            <a:r>
              <a:rPr dirty="0" sz="1600" spc="-114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ARCH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-10" b="1">
                <a:latin typeface="Arial"/>
                <a:cs typeface="Arial"/>
              </a:rPr>
              <a:t>"c:\\bin.dat"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int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main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()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0" b="1"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926465" marR="598678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FILE</a:t>
            </a:r>
            <a:r>
              <a:rPr dirty="0" sz="1600" spc="44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*bin; </a:t>
            </a:r>
            <a:r>
              <a:rPr dirty="0" sz="1600" b="1">
                <a:latin typeface="Arial"/>
                <a:cs typeface="Arial"/>
              </a:rPr>
              <a:t>long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int</a:t>
            </a:r>
            <a:r>
              <a:rPr dirty="0" sz="1600" spc="-10" b="1">
                <a:latin typeface="Arial"/>
                <a:cs typeface="Arial"/>
              </a:rPr>
              <a:t> cant;</a:t>
            </a:r>
            <a:endParaRPr sz="16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if </a:t>
            </a:r>
            <a:r>
              <a:rPr dirty="0" sz="1600" spc="-10" b="1">
                <a:latin typeface="Arial"/>
                <a:cs typeface="Arial"/>
              </a:rPr>
              <a:t>((bin=fopen(ARCH,"rb"))==NULL)</a:t>
            </a:r>
            <a:endParaRPr sz="16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dirty="0" sz="1600" spc="-50" b="1"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printf("No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pudo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abrir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el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archivo");</a:t>
            </a:r>
            <a:endParaRPr sz="16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exit(1);</a:t>
            </a:r>
            <a:endParaRPr sz="16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dirty="0" sz="1600" spc="-50" b="1"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fseek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(bin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,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0L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,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SEEK_END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);//Se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envía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indicador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posición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al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final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del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archivo</a:t>
            </a:r>
            <a:endParaRPr sz="12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cant=ftell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(bin);</a:t>
            </a:r>
            <a:endParaRPr sz="1600">
              <a:latin typeface="Arial"/>
              <a:cs typeface="Arial"/>
            </a:endParaRPr>
          </a:p>
          <a:p>
            <a:pPr marL="926465" marR="317627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printf(“\nEl</a:t>
            </a:r>
            <a:r>
              <a:rPr dirty="0" sz="1600" spc="-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archivo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tiene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%ld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bytes”,cant); fclose(bin);</a:t>
            </a:r>
            <a:endParaRPr sz="16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getch();</a:t>
            </a:r>
            <a:endParaRPr sz="16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return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0;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0" b="1"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600" b="1">
                <a:latin typeface="Arial"/>
                <a:cs typeface="Arial"/>
              </a:rPr>
              <a:t>Terminada</a:t>
            </a:r>
            <a:r>
              <a:rPr dirty="0" sz="1600" spc="10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descripción</a:t>
            </a:r>
            <a:r>
              <a:rPr dirty="0" sz="1600" spc="114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todas</a:t>
            </a:r>
            <a:r>
              <a:rPr dirty="0" sz="1600" spc="10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las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funciones</a:t>
            </a:r>
            <a:r>
              <a:rPr dirty="0" sz="1600" spc="10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que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se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utilizarán</a:t>
            </a:r>
            <a:r>
              <a:rPr dirty="0" sz="1600" spc="9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sobre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archivos</a:t>
            </a:r>
            <a:r>
              <a:rPr dirty="0" sz="1600" spc="110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, </a:t>
            </a:r>
            <a:r>
              <a:rPr dirty="0" sz="1600" b="1">
                <a:latin typeface="Arial"/>
                <a:cs typeface="Arial"/>
              </a:rPr>
              <a:t>podemos</a:t>
            </a:r>
            <a:r>
              <a:rPr dirty="0" sz="1600" spc="-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escribir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2</a:t>
            </a:r>
            <a:r>
              <a:rPr dirty="0" sz="1600" spc="-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ejemplos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simples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de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búsqueda</a:t>
            </a:r>
            <a:r>
              <a:rPr dirty="0" sz="1600" spc="-4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y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modificación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51460" y="390143"/>
            <a:ext cx="8712835" cy="76200"/>
          </a:xfrm>
          <a:custGeom>
            <a:avLst/>
            <a:gdLst/>
            <a:ahLst/>
            <a:cxnLst/>
            <a:rect l="l" t="t" r="r" b="b"/>
            <a:pathLst>
              <a:path w="8712835" h="76200">
                <a:moveTo>
                  <a:pt x="8712708" y="63500"/>
                </a:moveTo>
                <a:lnTo>
                  <a:pt x="0" y="63500"/>
                </a:lnTo>
                <a:lnTo>
                  <a:pt x="0" y="76200"/>
                </a:lnTo>
                <a:lnTo>
                  <a:pt x="8712708" y="76200"/>
                </a:lnTo>
                <a:lnTo>
                  <a:pt x="8712708" y="63500"/>
                </a:lnTo>
                <a:close/>
              </a:path>
              <a:path w="8712835" h="76200">
                <a:moveTo>
                  <a:pt x="8712708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712708" y="50800"/>
                </a:lnTo>
                <a:lnTo>
                  <a:pt x="8712708" y="25400"/>
                </a:lnTo>
                <a:close/>
              </a:path>
              <a:path w="8712835" h="76200">
                <a:moveTo>
                  <a:pt x="8712708" y="0"/>
                </a:moveTo>
                <a:lnTo>
                  <a:pt x="0" y="0"/>
                </a:lnTo>
                <a:lnTo>
                  <a:pt x="0" y="12700"/>
                </a:lnTo>
                <a:lnTo>
                  <a:pt x="8712708" y="12700"/>
                </a:lnTo>
                <a:lnTo>
                  <a:pt x="8712708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11454" y="587755"/>
            <a:ext cx="3742690" cy="609600"/>
            <a:chOff x="211454" y="587755"/>
            <a:chExt cx="3742690" cy="6096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411" y="611123"/>
              <a:ext cx="3539490" cy="58597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454" y="587755"/>
              <a:ext cx="3538982" cy="58547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4091" y="871769"/>
              <a:ext cx="169951" cy="8149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7008" y="848232"/>
              <a:ext cx="169545" cy="80264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4018026" y="587755"/>
            <a:ext cx="4922520" cy="610870"/>
            <a:chOff x="4018026" y="587755"/>
            <a:chExt cx="4922520" cy="61087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5364" y="611123"/>
              <a:ext cx="4885182" cy="58750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8026" y="587755"/>
              <a:ext cx="4885944" cy="58674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4067175" y="0"/>
            <a:ext cx="4925695" cy="384810"/>
            <a:chOff x="4067175" y="0"/>
            <a:chExt cx="4925695" cy="384810"/>
          </a:xfrm>
        </p:grpSpPr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4132" y="24396"/>
              <a:ext cx="4888229" cy="36041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293319" y="1347596"/>
            <a:ext cx="8558530" cy="404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Esta</a:t>
            </a:r>
            <a:r>
              <a:rPr dirty="0" sz="2400" spc="2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clasificación</a:t>
            </a:r>
            <a:r>
              <a:rPr dirty="0" sz="2400" spc="2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hace</a:t>
            </a:r>
            <a:r>
              <a:rPr dirty="0" sz="2400" spc="275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referencia</a:t>
            </a:r>
            <a:r>
              <a:rPr dirty="0" sz="2400" spc="2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275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la</a:t>
            </a:r>
            <a:r>
              <a:rPr dirty="0" sz="2400" spc="275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forma</a:t>
            </a:r>
            <a:r>
              <a:rPr dirty="0" sz="2400" spc="275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en</a:t>
            </a:r>
            <a:r>
              <a:rPr dirty="0" sz="2400" spc="26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la</a:t>
            </a:r>
            <a:r>
              <a:rPr dirty="0" sz="2400" spc="270" b="1">
                <a:latin typeface="Calibri"/>
                <a:cs typeface="Calibri"/>
              </a:rPr>
              <a:t>  </a:t>
            </a:r>
            <a:r>
              <a:rPr dirty="0" sz="2400" b="1">
                <a:latin typeface="Calibri"/>
                <a:cs typeface="Calibri"/>
              </a:rPr>
              <a:t>cuál</a:t>
            </a:r>
            <a:r>
              <a:rPr dirty="0" sz="2400" spc="265" b="1">
                <a:latin typeface="Calibri"/>
                <a:cs typeface="Calibri"/>
              </a:rPr>
              <a:t>  </a:t>
            </a:r>
            <a:r>
              <a:rPr dirty="0" sz="2400" spc="-25" b="1">
                <a:latin typeface="Calibri"/>
                <a:cs typeface="Calibri"/>
              </a:rPr>
              <a:t>se </a:t>
            </a:r>
            <a:r>
              <a:rPr dirty="0" sz="2400" b="1">
                <a:latin typeface="Calibri"/>
                <a:cs typeface="Calibri"/>
              </a:rPr>
              <a:t>interpretan</a:t>
            </a:r>
            <a:r>
              <a:rPr dirty="0" sz="2400" spc="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los</a:t>
            </a:r>
            <a:r>
              <a:rPr dirty="0" sz="2400" spc="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datos,</a:t>
            </a:r>
            <a:r>
              <a:rPr dirty="0" sz="2400" spc="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se</a:t>
            </a:r>
            <a:r>
              <a:rPr dirty="0" sz="2400" spc="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debe</a:t>
            </a:r>
            <a:r>
              <a:rPr dirty="0" sz="2400" spc="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tener</a:t>
            </a:r>
            <a:r>
              <a:rPr dirty="0" sz="2400" spc="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en</a:t>
            </a:r>
            <a:r>
              <a:rPr dirty="0" sz="2400" spc="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claro</a:t>
            </a:r>
            <a:r>
              <a:rPr dirty="0" sz="2400" spc="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que</a:t>
            </a:r>
            <a:r>
              <a:rPr dirty="0" sz="2400" spc="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la</a:t>
            </a:r>
            <a:r>
              <a:rPr dirty="0" sz="2400" spc="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única</a:t>
            </a:r>
            <a:r>
              <a:rPr dirty="0" sz="2400" spc="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forma</a:t>
            </a:r>
            <a:r>
              <a:rPr dirty="0" sz="2400" spc="2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de </a:t>
            </a:r>
            <a:r>
              <a:rPr dirty="0" sz="2400" b="1">
                <a:latin typeface="Calibri"/>
                <a:cs typeface="Calibri"/>
              </a:rPr>
              <a:t>guardar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datos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en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disco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es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en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formato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binario.</a:t>
            </a:r>
            <a:endParaRPr sz="24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2880"/>
              </a:spcBef>
            </a:pPr>
            <a:r>
              <a:rPr dirty="0" sz="2400" b="1">
                <a:latin typeface="Calibri"/>
                <a:cs typeface="Calibri"/>
              </a:rPr>
              <a:t>Todos</a:t>
            </a:r>
            <a:r>
              <a:rPr dirty="0" sz="2400" spc="1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los</a:t>
            </a:r>
            <a:r>
              <a:rPr dirty="0" sz="2400" spc="1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archivos</a:t>
            </a:r>
            <a:r>
              <a:rPr dirty="0" sz="2400" spc="1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tienen</a:t>
            </a:r>
            <a:r>
              <a:rPr dirty="0" sz="2400" spc="1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al</a:t>
            </a:r>
            <a:r>
              <a:rPr dirty="0" sz="2400" spc="1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final</a:t>
            </a:r>
            <a:r>
              <a:rPr dirty="0" sz="2400" spc="1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una</a:t>
            </a:r>
            <a:r>
              <a:rPr dirty="0" sz="2400" spc="1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marca</a:t>
            </a:r>
            <a:r>
              <a:rPr dirty="0" sz="2400" spc="1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que</a:t>
            </a:r>
            <a:r>
              <a:rPr dirty="0" sz="2400" spc="1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indica</a:t>
            </a:r>
            <a:r>
              <a:rPr dirty="0" sz="2400" spc="1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</a:t>
            </a:r>
            <a:r>
              <a:rPr dirty="0" sz="2400" spc="1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final</a:t>
            </a:r>
            <a:r>
              <a:rPr dirty="0" sz="2400" spc="13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del</a:t>
            </a:r>
            <a:endParaRPr sz="24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archivo.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Dicha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marca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se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conoce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como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EOF(End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Of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File).</a:t>
            </a:r>
            <a:endParaRPr sz="2400">
              <a:latin typeface="Calibri"/>
              <a:cs typeface="Calibri"/>
            </a:endParaRPr>
          </a:p>
          <a:p>
            <a:pPr marL="12700" marR="6350">
              <a:lnSpc>
                <a:spcPct val="100000"/>
              </a:lnSpc>
              <a:spcBef>
                <a:spcPts val="2880"/>
              </a:spcBef>
            </a:pPr>
            <a:r>
              <a:rPr dirty="0" sz="2400" b="1">
                <a:latin typeface="Calibri"/>
                <a:cs typeface="Calibri"/>
              </a:rPr>
              <a:t>En</a:t>
            </a:r>
            <a:r>
              <a:rPr dirty="0" sz="2400" spc="2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función</a:t>
            </a:r>
            <a:r>
              <a:rPr dirty="0" sz="2400" spc="2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del</a:t>
            </a:r>
            <a:r>
              <a:rPr dirty="0" sz="2400" spc="21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tipo</a:t>
            </a:r>
            <a:r>
              <a:rPr dirty="0" sz="2400" spc="2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2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elementos</a:t>
            </a:r>
            <a:r>
              <a:rPr dirty="0" sz="2400" spc="2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2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almacenar,</a:t>
            </a:r>
            <a:r>
              <a:rPr dirty="0" sz="2400" spc="229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existen</a:t>
            </a:r>
            <a:r>
              <a:rPr dirty="0" sz="2400" spc="2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2</a:t>
            </a:r>
            <a:r>
              <a:rPr dirty="0" sz="2400" spc="2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tipos</a:t>
            </a:r>
            <a:r>
              <a:rPr dirty="0" sz="2400" spc="22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de </a:t>
            </a:r>
            <a:r>
              <a:rPr dirty="0" sz="2400" b="1">
                <a:latin typeface="Calibri"/>
                <a:cs typeface="Calibri"/>
              </a:rPr>
              <a:t>archivos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que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son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50" b="1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2861945" indent="-114300">
              <a:lnSpc>
                <a:spcPct val="100000"/>
              </a:lnSpc>
              <a:spcBef>
                <a:spcPts val="5"/>
              </a:spcBef>
              <a:buSzPct val="95833"/>
              <a:buFont typeface="Arial MT"/>
              <a:buChar char="•"/>
              <a:tabLst>
                <a:tab pos="2861945" algn="l"/>
              </a:tabLst>
            </a:pPr>
            <a:r>
              <a:rPr dirty="0" sz="2400" b="1">
                <a:latin typeface="Calibri"/>
                <a:cs typeface="Calibri"/>
              </a:rPr>
              <a:t>Archivos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texto</a:t>
            </a:r>
            <a:endParaRPr sz="2400">
              <a:latin typeface="Calibri"/>
              <a:cs typeface="Calibri"/>
            </a:endParaRPr>
          </a:p>
          <a:p>
            <a:pPr marL="2861945" indent="-114300">
              <a:lnSpc>
                <a:spcPct val="100000"/>
              </a:lnSpc>
              <a:buSzPct val="95833"/>
              <a:buFont typeface="Arial MT"/>
              <a:buChar char="•"/>
              <a:tabLst>
                <a:tab pos="2861945" algn="l"/>
              </a:tabLst>
            </a:pPr>
            <a:r>
              <a:rPr dirty="0" sz="2400" b="1">
                <a:latin typeface="Calibri"/>
                <a:cs typeface="Calibri"/>
              </a:rPr>
              <a:t>Archivos</a:t>
            </a:r>
            <a:r>
              <a:rPr dirty="0" sz="2400" spc="-114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binarios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02488" y="1293368"/>
            <a:ext cx="8417560" cy="12452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Existen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dos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operadores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especiales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punteros: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&amp;.</a:t>
            </a:r>
            <a:endParaRPr sz="2000">
              <a:latin typeface="Calibri"/>
              <a:cs typeface="Calibri"/>
            </a:endParaRPr>
          </a:p>
          <a:p>
            <a:pPr marL="12700" marR="5080" indent="272415">
              <a:lnSpc>
                <a:spcPct val="100000"/>
              </a:lnSpc>
              <a:spcBef>
                <a:spcPts val="2400"/>
              </a:spcBef>
              <a:buChar char="•"/>
              <a:tabLst>
                <a:tab pos="285115" algn="l"/>
                <a:tab pos="615950" algn="l"/>
                <a:tab pos="1736089" algn="l"/>
                <a:tab pos="2061210" algn="l"/>
                <a:tab pos="3258820" algn="l"/>
                <a:tab pos="4512310" algn="l"/>
                <a:tab pos="5546725" algn="l"/>
                <a:tab pos="6281420" algn="l"/>
                <a:tab pos="6617334" algn="l"/>
                <a:tab pos="7593965" algn="l"/>
                <a:tab pos="8004175" algn="l"/>
              </a:tabLst>
            </a:pPr>
            <a:r>
              <a:rPr dirty="0" sz="2000" spc="-25" b="1">
                <a:latin typeface="Calibri"/>
                <a:cs typeface="Calibri"/>
              </a:rPr>
              <a:t>El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operador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50" b="1">
                <a:latin typeface="Calibri"/>
                <a:cs typeface="Calibri"/>
              </a:rPr>
              <a:t>&amp;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(operador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dirección),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aplicado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sobre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25" b="1">
                <a:latin typeface="Calibri"/>
                <a:cs typeface="Calibri"/>
              </a:rPr>
              <a:t>el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nombre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25" b="1">
                <a:latin typeface="Calibri"/>
                <a:cs typeface="Calibri"/>
              </a:rPr>
              <a:t>de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25" b="1">
                <a:latin typeface="Calibri"/>
                <a:cs typeface="Calibri"/>
              </a:rPr>
              <a:t>una </a:t>
            </a:r>
            <a:r>
              <a:rPr dirty="0" sz="2000" b="1">
                <a:latin typeface="Calibri"/>
                <a:cs typeface="Calibri"/>
              </a:rPr>
              <a:t>variable,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devuelve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su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dirección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memoria.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28904" y="555879"/>
            <a:ext cx="5562600" cy="610870"/>
            <a:chOff x="128904" y="555879"/>
            <a:chExt cx="5562600" cy="61087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15" y="579120"/>
              <a:ext cx="5525262" cy="58750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04" y="555879"/>
              <a:ext cx="5525516" cy="586867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5175" y="2671572"/>
            <a:ext cx="8339328" cy="13335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15290" y="4320921"/>
            <a:ext cx="8403590" cy="155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Coloca</a:t>
            </a:r>
            <a:r>
              <a:rPr dirty="0" sz="2000" spc="1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1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dirección</a:t>
            </a:r>
            <a:r>
              <a:rPr dirty="0" sz="2000" spc="1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1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memoria</a:t>
            </a:r>
            <a:r>
              <a:rPr dirty="0" sz="2000" spc="1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3500</a:t>
            </a:r>
            <a:r>
              <a:rPr dirty="0" sz="2000" spc="1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1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1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</a:t>
            </a:r>
            <a:r>
              <a:rPr dirty="0" sz="2000" spc="1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cont</a:t>
            </a:r>
            <a:r>
              <a:rPr dirty="0" sz="2000" spc="1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1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</a:t>
            </a:r>
            <a:r>
              <a:rPr dirty="0" sz="2000" spc="1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1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1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variable </a:t>
            </a:r>
            <a:r>
              <a:rPr dirty="0" sz="2000" b="1">
                <a:latin typeface="Calibri"/>
                <a:cs typeface="Calibri"/>
              </a:rPr>
              <a:t>puntero</a:t>
            </a:r>
            <a:r>
              <a:rPr dirty="0" sz="2000" spc="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</a:t>
            </a:r>
            <a:r>
              <a:rPr dirty="0" sz="2000" spc="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está</a:t>
            </a:r>
            <a:r>
              <a:rPr dirty="0" sz="2000" spc="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ubicada</a:t>
            </a:r>
            <a:r>
              <a:rPr dirty="0" sz="2000" spc="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dirección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4000.</a:t>
            </a:r>
            <a:r>
              <a:rPr dirty="0" sz="2000" spc="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Esta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dirección</a:t>
            </a:r>
            <a:r>
              <a:rPr dirty="0" sz="2000" spc="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8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posición </a:t>
            </a:r>
            <a:r>
              <a:rPr dirty="0" sz="2000" b="1">
                <a:latin typeface="Calibri"/>
                <a:cs typeface="Calibri"/>
              </a:rPr>
              <a:t>interna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del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ordenador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no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tiene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ver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con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valor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cont.</a:t>
            </a:r>
            <a:endParaRPr sz="2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2405"/>
              </a:spcBef>
            </a:pP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lee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“recibe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dirección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del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valor”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cont.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28904" y="555879"/>
            <a:ext cx="5562600" cy="610870"/>
            <a:chOff x="128904" y="555879"/>
            <a:chExt cx="5562600" cy="61087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15" y="579120"/>
              <a:ext cx="5525262" cy="58750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04" y="555879"/>
              <a:ext cx="5525516" cy="586867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78739" y="1182115"/>
            <a:ext cx="8578215" cy="2854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168275" indent="241300">
              <a:lnSpc>
                <a:spcPct val="100000"/>
              </a:lnSpc>
              <a:spcBef>
                <a:spcPts val="105"/>
              </a:spcBef>
              <a:buChar char="•"/>
              <a:tabLst>
                <a:tab pos="254000" algn="l"/>
              </a:tabLst>
            </a:pP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40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operador</a:t>
            </a:r>
            <a:r>
              <a:rPr dirty="0" sz="2000" spc="40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*</a:t>
            </a:r>
            <a:r>
              <a:rPr dirty="0" sz="2000" spc="40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(operador</a:t>
            </a:r>
            <a:r>
              <a:rPr dirty="0" sz="2000" spc="409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indirección)</a:t>
            </a:r>
            <a:r>
              <a:rPr dirty="0" sz="2000" spc="3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aplicado</a:t>
            </a:r>
            <a:r>
              <a:rPr dirty="0" sz="2000" spc="40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sobre</a:t>
            </a:r>
            <a:r>
              <a:rPr dirty="0" sz="2000" spc="40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3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</a:t>
            </a:r>
            <a:r>
              <a:rPr dirty="0" sz="2000" spc="40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39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tipo </a:t>
            </a:r>
            <a:r>
              <a:rPr dirty="0" sz="2000" b="1">
                <a:latin typeface="Calibri"/>
                <a:cs typeface="Calibri"/>
              </a:rPr>
              <a:t>puntero</a:t>
            </a:r>
            <a:r>
              <a:rPr dirty="0" sz="2000" spc="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permite</a:t>
            </a:r>
            <a:r>
              <a:rPr dirty="0" sz="2000" spc="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acceder</a:t>
            </a:r>
            <a:r>
              <a:rPr dirty="0" sz="2000" spc="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</a:t>
            </a:r>
            <a:r>
              <a:rPr dirty="0" sz="2000" spc="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dato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</a:t>
            </a:r>
            <a:r>
              <a:rPr dirty="0" sz="2000" spc="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apunta,</a:t>
            </a:r>
            <a:r>
              <a:rPr dirty="0" sz="2000" spc="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decir,</a:t>
            </a:r>
            <a:r>
              <a:rPr dirty="0" sz="2000" spc="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al</a:t>
            </a:r>
            <a:r>
              <a:rPr dirty="0" sz="2000" spc="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valor</a:t>
            </a:r>
            <a:r>
              <a:rPr dirty="0" sz="2000" spc="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4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variable </a:t>
            </a:r>
            <a:r>
              <a:rPr dirty="0" sz="2000" b="1">
                <a:latin typeface="Calibri"/>
                <a:cs typeface="Calibri"/>
              </a:rPr>
              <a:t>situada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esa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dirección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memoria.</a:t>
            </a:r>
            <a:endParaRPr sz="2000">
              <a:latin typeface="Calibri"/>
              <a:cs typeface="Calibri"/>
            </a:endParaRPr>
          </a:p>
          <a:p>
            <a:pPr algn="just" marL="149225">
              <a:lnSpc>
                <a:spcPct val="100000"/>
              </a:lnSpc>
              <a:spcBef>
                <a:spcPts val="2105"/>
              </a:spcBef>
            </a:pPr>
            <a:r>
              <a:rPr dirty="0" sz="1800" b="1">
                <a:latin typeface="Calibri"/>
                <a:cs typeface="Calibri"/>
              </a:rPr>
              <a:t>valt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= </a:t>
            </a:r>
            <a:r>
              <a:rPr dirty="0" sz="1800" spc="-10" b="1">
                <a:latin typeface="Calibri"/>
                <a:cs typeface="Calibri"/>
              </a:rPr>
              <a:t>*punt;</a:t>
            </a:r>
            <a:endParaRPr sz="1800">
              <a:latin typeface="Calibri"/>
              <a:cs typeface="Calibri"/>
            </a:endParaRPr>
          </a:p>
          <a:p>
            <a:pPr algn="just" marL="149225" marR="5080">
              <a:lnSpc>
                <a:spcPct val="100000"/>
              </a:lnSpc>
              <a:spcBef>
                <a:spcPts val="2160"/>
              </a:spcBef>
            </a:pPr>
            <a:r>
              <a:rPr dirty="0" sz="1800" b="1">
                <a:latin typeface="Calibri"/>
                <a:cs typeface="Calibri"/>
              </a:rPr>
              <a:t>Si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punt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contiene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dirección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memoria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variable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cont,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entonces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coloca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el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valor</a:t>
            </a:r>
            <a:r>
              <a:rPr dirty="0" sz="1800" spc="15" b="1">
                <a:latin typeface="Calibri"/>
                <a:cs typeface="Calibri"/>
              </a:rPr>
              <a:t> </a:t>
            </a:r>
            <a:r>
              <a:rPr dirty="0" sz="1800" spc="-25" b="1">
                <a:latin typeface="Calibri"/>
                <a:cs typeface="Calibri"/>
              </a:rPr>
              <a:t>de </a:t>
            </a:r>
            <a:r>
              <a:rPr dirty="0" sz="1800" b="1">
                <a:latin typeface="Calibri"/>
                <a:cs typeface="Calibri"/>
              </a:rPr>
              <a:t>cont</a:t>
            </a:r>
            <a:r>
              <a:rPr dirty="0" sz="1800" spc="3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en</a:t>
            </a:r>
            <a:r>
              <a:rPr dirty="0" sz="1800" spc="3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valt.</a:t>
            </a:r>
            <a:r>
              <a:rPr dirty="0" sz="1800" spc="36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Ejemplo,</a:t>
            </a:r>
            <a:r>
              <a:rPr dirty="0" sz="1800" spc="37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si</a:t>
            </a:r>
            <a:r>
              <a:rPr dirty="0" sz="1800" spc="37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cont</a:t>
            </a:r>
            <a:r>
              <a:rPr dirty="0" sz="1800" spc="3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al</a:t>
            </a:r>
            <a:r>
              <a:rPr dirty="0" sz="1800" spc="3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inicio</a:t>
            </a:r>
            <a:r>
              <a:rPr dirty="0" sz="1800" spc="37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tenía</a:t>
            </a:r>
            <a:r>
              <a:rPr dirty="0" sz="1800" spc="3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el</a:t>
            </a:r>
            <a:r>
              <a:rPr dirty="0" sz="1800" spc="37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valor</a:t>
            </a:r>
            <a:r>
              <a:rPr dirty="0" sz="1800" spc="3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23,</a:t>
            </a:r>
            <a:r>
              <a:rPr dirty="0" sz="1800" spc="36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entonces,</a:t>
            </a:r>
            <a:r>
              <a:rPr dirty="0" sz="1800" spc="37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después</a:t>
            </a:r>
            <a:r>
              <a:rPr dirty="0" sz="1800" spc="36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375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esta </a:t>
            </a:r>
            <a:r>
              <a:rPr dirty="0" sz="1800" b="1">
                <a:latin typeface="Calibri"/>
                <a:cs typeface="Calibri"/>
              </a:rPr>
              <a:t>asignación,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valt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tendrá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el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valor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23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ya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que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es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el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valor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guardado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en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posición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3500,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que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-25" b="1">
                <a:latin typeface="Calibri"/>
                <a:cs typeface="Calibri"/>
              </a:rPr>
              <a:t>es </a:t>
            </a:r>
            <a:r>
              <a:rPr dirty="0" sz="1800" b="1">
                <a:latin typeface="Calibri"/>
                <a:cs typeface="Calibri"/>
              </a:rPr>
              <a:t>la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dirección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de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memoria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que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asignó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</a:t>
            </a:r>
            <a:r>
              <a:rPr dirty="0" sz="1800" spc="-10" b="1">
                <a:latin typeface="Calibri"/>
                <a:cs typeface="Calibri"/>
              </a:rPr>
              <a:t> punt.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4340" y="4271771"/>
            <a:ext cx="8138159" cy="218084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28904" y="556005"/>
            <a:ext cx="5562600" cy="610870"/>
            <a:chOff x="128904" y="556005"/>
            <a:chExt cx="5562600" cy="61087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15" y="579119"/>
              <a:ext cx="5525262" cy="58750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04" y="556005"/>
              <a:ext cx="5525389" cy="586740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3652" y="1484375"/>
            <a:ext cx="1950720" cy="237591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374519" y="1860880"/>
            <a:ext cx="207010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1334" algn="l"/>
                <a:tab pos="1209040" algn="l"/>
              </a:tabLst>
            </a:pPr>
            <a:r>
              <a:rPr dirty="0" sz="2000" spc="-25" b="1">
                <a:latin typeface="Calibri"/>
                <a:cs typeface="Calibri"/>
              </a:rPr>
              <a:t>En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20" b="1">
                <a:latin typeface="Calibri"/>
                <a:cs typeface="Calibri"/>
              </a:rPr>
              <a:t>este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sentido,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374519" y="2166366"/>
            <a:ext cx="43980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82065" algn="l"/>
                <a:tab pos="2218055" algn="l"/>
                <a:tab pos="2547620" algn="l"/>
                <a:tab pos="3024505" algn="l"/>
                <a:tab pos="3760470" algn="l"/>
                <a:tab pos="4084954" algn="l"/>
              </a:tabLst>
            </a:pPr>
            <a:r>
              <a:rPr dirty="0" sz="2000" spc="-10" b="1">
                <a:latin typeface="Calibri"/>
                <a:cs typeface="Calibri"/>
              </a:rPr>
              <a:t>referencia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solidFill>
                  <a:srgbClr val="D46409"/>
                </a:solidFill>
                <a:latin typeface="Calibri"/>
                <a:cs typeface="Calibri"/>
              </a:rPr>
              <a:t>directa</a:t>
            </a:r>
            <a:r>
              <a:rPr dirty="0" sz="2000" b="1">
                <a:solidFill>
                  <a:srgbClr val="D46409"/>
                </a:solidFill>
                <a:latin typeface="Calibri"/>
                <a:cs typeface="Calibri"/>
              </a:rPr>
              <a:t>	</a:t>
            </a:r>
            <a:r>
              <a:rPr dirty="0" sz="2000" spc="-50" b="1">
                <a:latin typeface="Calibri"/>
                <a:cs typeface="Calibri"/>
              </a:rPr>
              <a:t>a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25" b="1">
                <a:latin typeface="Calibri"/>
                <a:cs typeface="Calibri"/>
              </a:rPr>
              <a:t>un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solidFill>
                  <a:srgbClr val="00893D"/>
                </a:solidFill>
                <a:latin typeface="Calibri"/>
                <a:cs typeface="Calibri"/>
              </a:rPr>
              <a:t>valor</a:t>
            </a:r>
            <a:r>
              <a:rPr dirty="0" sz="2000" b="1">
                <a:solidFill>
                  <a:srgbClr val="00893D"/>
                </a:solidFill>
                <a:latin typeface="Calibri"/>
                <a:cs typeface="Calibri"/>
              </a:rPr>
              <a:t>	</a:t>
            </a:r>
            <a:r>
              <a:rPr dirty="0" sz="2000" spc="-50" b="1">
                <a:latin typeface="Calibri"/>
                <a:cs typeface="Calibri"/>
              </a:rPr>
              <a:t>y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25" b="1">
                <a:latin typeface="Calibri"/>
                <a:cs typeface="Calibri"/>
              </a:rPr>
              <a:t>los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665726" y="1860880"/>
            <a:ext cx="3255645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45085">
              <a:lnSpc>
                <a:spcPct val="100000"/>
              </a:lnSpc>
              <a:spcBef>
                <a:spcPts val="105"/>
              </a:spcBef>
              <a:tabLst>
                <a:tab pos="546735" algn="l"/>
                <a:tab pos="1727835" algn="l"/>
                <a:tab pos="2241550" algn="l"/>
              </a:tabLst>
            </a:pPr>
            <a:r>
              <a:rPr dirty="0" sz="2000" spc="-25" b="1">
                <a:latin typeface="Calibri"/>
                <a:cs typeface="Calibri"/>
              </a:rPr>
              <a:t>los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solidFill>
                  <a:srgbClr val="004D85"/>
                </a:solidFill>
                <a:latin typeface="Calibri"/>
                <a:cs typeface="Calibri"/>
              </a:rPr>
              <a:t>nombres</a:t>
            </a:r>
            <a:r>
              <a:rPr dirty="0" sz="2000" b="1">
                <a:solidFill>
                  <a:srgbClr val="004D85"/>
                </a:solidFill>
                <a:latin typeface="Calibri"/>
                <a:cs typeface="Calibri"/>
              </a:rPr>
              <a:t>	</a:t>
            </a:r>
            <a:r>
              <a:rPr dirty="0" sz="2000" spc="-25" b="1">
                <a:solidFill>
                  <a:srgbClr val="004D85"/>
                </a:solidFill>
                <a:latin typeface="Calibri"/>
                <a:cs typeface="Calibri"/>
              </a:rPr>
              <a:t>de</a:t>
            </a:r>
            <a:r>
              <a:rPr dirty="0" sz="2000" b="1">
                <a:solidFill>
                  <a:srgbClr val="004D85"/>
                </a:solidFill>
                <a:latin typeface="Calibri"/>
                <a:cs typeface="Calibri"/>
              </a:rPr>
              <a:t>	</a:t>
            </a:r>
            <a:r>
              <a:rPr dirty="0" sz="2000" spc="-10" b="1">
                <a:solidFill>
                  <a:srgbClr val="004D85"/>
                </a:solidFill>
                <a:latin typeface="Calibri"/>
                <a:cs typeface="Calibri"/>
              </a:rPr>
              <a:t>variables</a:t>
            </a:r>
            <a:endParaRPr sz="2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solidFill>
                  <a:srgbClr val="6F2F9F"/>
                </a:solidFill>
                <a:latin typeface="Calibri"/>
                <a:cs typeface="Calibri"/>
              </a:rPr>
              <a:t>punteros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101076" y="1860880"/>
            <a:ext cx="661035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Calibri"/>
                <a:cs typeface="Calibri"/>
              </a:rPr>
              <a:t>hacen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000" spc="-10" b="1">
                <a:latin typeface="Calibri"/>
                <a:cs typeface="Calibri"/>
              </a:rPr>
              <a:t>hacen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374519" y="2471166"/>
            <a:ext cx="638556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referencia</a:t>
            </a:r>
            <a:r>
              <a:rPr dirty="0" sz="2000" spc="265" b="1"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D16209"/>
                </a:solidFill>
                <a:latin typeface="Calibri"/>
                <a:cs typeface="Calibri"/>
              </a:rPr>
              <a:t>indirecta</a:t>
            </a:r>
            <a:r>
              <a:rPr dirty="0" sz="2000" spc="285" b="1">
                <a:solidFill>
                  <a:srgbClr val="D16209"/>
                </a:solidFill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2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295" b="1"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893D"/>
                </a:solidFill>
                <a:latin typeface="Calibri"/>
                <a:cs typeface="Calibri"/>
              </a:rPr>
              <a:t>valor</a:t>
            </a:r>
            <a:r>
              <a:rPr dirty="0" sz="2000" b="1">
                <a:latin typeface="Calibri"/>
                <a:cs typeface="Calibri"/>
              </a:rPr>
              <a:t>.</a:t>
            </a:r>
            <a:r>
              <a:rPr dirty="0" sz="2000" spc="2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2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referencia</a:t>
            </a:r>
            <a:r>
              <a:rPr dirty="0" sz="2000" spc="2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</a:t>
            </a:r>
            <a:r>
              <a:rPr dirty="0" sz="2000" spc="2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2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valor</a:t>
            </a:r>
            <a:r>
              <a:rPr dirty="0" sz="2000" spc="275" b="1">
                <a:latin typeface="Calibri"/>
                <a:cs typeface="Calibri"/>
              </a:rPr>
              <a:t> </a:t>
            </a:r>
            <a:r>
              <a:rPr dirty="0" sz="2000" spc="-50" b="1">
                <a:latin typeface="Calibri"/>
                <a:cs typeface="Calibri"/>
              </a:rPr>
              <a:t>a </a:t>
            </a:r>
            <a:r>
              <a:rPr dirty="0" sz="2000" spc="-10" b="1">
                <a:latin typeface="Calibri"/>
                <a:cs typeface="Calibri"/>
              </a:rPr>
              <a:t>través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puntero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llama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Calibri"/>
                <a:cs typeface="Calibri"/>
              </a:rPr>
              <a:t>INDIRECCIÓN</a:t>
            </a:r>
            <a:r>
              <a:rPr dirty="0" sz="2000" spc="-10" b="1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6" y="1217663"/>
            <a:ext cx="8847582" cy="10995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014" y="1296670"/>
            <a:ext cx="841375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Un</a:t>
            </a:r>
            <a:r>
              <a:rPr dirty="0" sz="2400" spc="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puntero</a:t>
            </a:r>
            <a:r>
              <a:rPr dirty="0" sz="2400" spc="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es</a:t>
            </a:r>
            <a:r>
              <a:rPr dirty="0" sz="2400" spc="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una</a:t>
            </a:r>
            <a:r>
              <a:rPr dirty="0" sz="2400" spc="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variable</a:t>
            </a:r>
            <a:r>
              <a:rPr dirty="0" sz="2400" spc="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que</a:t>
            </a:r>
            <a:r>
              <a:rPr dirty="0" sz="2400" spc="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tiene</a:t>
            </a:r>
            <a:r>
              <a:rPr dirty="0" sz="2400" spc="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la</a:t>
            </a:r>
            <a:r>
              <a:rPr dirty="0" sz="2400" spc="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dirección</a:t>
            </a:r>
            <a:r>
              <a:rPr dirty="0" sz="2400" spc="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memoria</a:t>
            </a:r>
            <a:r>
              <a:rPr dirty="0" sz="2400" spc="8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de </a:t>
            </a:r>
            <a:r>
              <a:rPr dirty="0" sz="2400">
                <a:latin typeface="Calibri"/>
                <a:cs typeface="Calibri"/>
              </a:rPr>
              <a:t>otra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variable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que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contiene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valor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6692" y="492505"/>
            <a:ext cx="4698365" cy="612140"/>
            <a:chOff x="206692" y="492505"/>
            <a:chExt cx="4698365" cy="61214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39" y="516635"/>
              <a:ext cx="4661154" cy="58750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692" y="492505"/>
              <a:ext cx="4660328" cy="586740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1563" y="2491739"/>
            <a:ext cx="2450592" cy="3890772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067050" y="2509266"/>
            <a:ext cx="5643245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114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dirección</a:t>
            </a:r>
            <a:r>
              <a:rPr dirty="0" sz="2000" spc="1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1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1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posición</a:t>
            </a:r>
            <a:r>
              <a:rPr dirty="0" sz="2000" spc="10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1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ocupa</a:t>
            </a:r>
            <a:r>
              <a:rPr dirty="0" sz="2000" spc="114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1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12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memoria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variable,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arreglo,</a:t>
            </a:r>
            <a:r>
              <a:rPr dirty="0" sz="2000" spc="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cadena,</a:t>
            </a:r>
            <a:r>
              <a:rPr dirty="0" sz="2000" spc="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2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estructura, </a:t>
            </a:r>
            <a:r>
              <a:rPr dirty="0" sz="2000" b="1">
                <a:latin typeface="Calibri"/>
                <a:cs typeface="Calibri"/>
              </a:rPr>
              <a:t>un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archivo,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otro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puntero,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2400"/>
              </a:spcBef>
            </a:pPr>
            <a:r>
              <a:rPr dirty="0" sz="2000" b="1">
                <a:latin typeface="Calibri"/>
                <a:cs typeface="Calibri"/>
              </a:rPr>
              <a:t>Normalmente</a:t>
            </a:r>
            <a:r>
              <a:rPr dirty="0" sz="2000" spc="240" b="1">
                <a:latin typeface="Calibri"/>
                <a:cs typeface="Calibri"/>
              </a:rPr>
              <a:t>   </a:t>
            </a:r>
            <a:r>
              <a:rPr dirty="0" sz="2000" b="1">
                <a:latin typeface="Calibri"/>
                <a:cs typeface="Calibri"/>
              </a:rPr>
              <a:t>las</a:t>
            </a:r>
            <a:r>
              <a:rPr dirty="0" sz="2000" spc="245" b="1">
                <a:latin typeface="Calibri"/>
                <a:cs typeface="Calibri"/>
              </a:rPr>
              <a:t>   </a:t>
            </a:r>
            <a:r>
              <a:rPr dirty="0" sz="2000" b="1">
                <a:latin typeface="Calibri"/>
                <a:cs typeface="Calibri"/>
              </a:rPr>
              <a:t>variables</a:t>
            </a:r>
            <a:r>
              <a:rPr dirty="0" sz="2000" spc="250" b="1">
                <a:latin typeface="Calibri"/>
                <a:cs typeface="Calibri"/>
              </a:rPr>
              <a:t>   </a:t>
            </a:r>
            <a:r>
              <a:rPr dirty="0" sz="2000" b="1">
                <a:latin typeface="Calibri"/>
                <a:cs typeface="Calibri"/>
              </a:rPr>
              <a:t>contienen</a:t>
            </a:r>
            <a:r>
              <a:rPr dirty="0" sz="2000" spc="245" b="1">
                <a:latin typeface="Calibri"/>
                <a:cs typeface="Calibri"/>
              </a:rPr>
              <a:t>   </a:t>
            </a:r>
            <a:r>
              <a:rPr dirty="0" sz="2000" spc="-10" b="1">
                <a:latin typeface="Calibri"/>
                <a:cs typeface="Calibri"/>
              </a:rPr>
              <a:t>valores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58461" y="4033520"/>
            <a:ext cx="425005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  <a:tabLst>
                <a:tab pos="475615" algn="l"/>
                <a:tab pos="501650" algn="l"/>
                <a:tab pos="1534795" algn="l"/>
                <a:tab pos="1623695" algn="l"/>
                <a:tab pos="2035175" algn="l"/>
                <a:tab pos="3181350" algn="l"/>
              </a:tabLst>
            </a:pPr>
            <a:r>
              <a:rPr dirty="0" sz="2000" spc="-25" b="1">
                <a:latin typeface="Calibri"/>
                <a:cs typeface="Calibri"/>
              </a:rPr>
              <a:t>En</a:t>
            </a:r>
            <a:r>
              <a:rPr dirty="0" sz="2000" b="1">
                <a:latin typeface="Calibri"/>
                <a:cs typeface="Calibri"/>
              </a:rPr>
              <a:t>		</a:t>
            </a:r>
            <a:r>
              <a:rPr dirty="0" sz="2000" spc="-10" b="1">
                <a:latin typeface="Calibri"/>
                <a:cs typeface="Calibri"/>
              </a:rPr>
              <a:t>cambio,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25" b="1">
                <a:latin typeface="Calibri"/>
                <a:cs typeface="Calibri"/>
              </a:rPr>
              <a:t>los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punteros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contienen </a:t>
            </a:r>
            <a:r>
              <a:rPr dirty="0" sz="2000" spc="-25" b="1">
                <a:latin typeface="Calibri"/>
                <a:cs typeface="Calibri"/>
              </a:rPr>
              <a:t>de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variables</a:t>
            </a:r>
            <a:r>
              <a:rPr dirty="0" sz="2000" b="1">
                <a:latin typeface="Calibri"/>
                <a:cs typeface="Calibri"/>
              </a:rPr>
              <a:t>		</a:t>
            </a:r>
            <a:r>
              <a:rPr dirty="0" sz="2000" spc="-25" b="1">
                <a:latin typeface="Calibri"/>
                <a:cs typeface="Calibri"/>
              </a:rPr>
              <a:t>que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671564" y="4338320"/>
            <a:ext cx="20370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6825" algn="l"/>
              </a:tabLst>
            </a:pPr>
            <a:r>
              <a:rPr dirty="0" sz="2000" spc="-10" b="1">
                <a:latin typeface="Calibri"/>
                <a:cs typeface="Calibri"/>
              </a:rPr>
              <a:t>contienen</a:t>
            </a:r>
            <a:r>
              <a:rPr dirty="0" sz="2000" b="1">
                <a:latin typeface="Calibri"/>
                <a:cs typeface="Calibri"/>
              </a:rPr>
              <a:t>	</a:t>
            </a:r>
            <a:r>
              <a:rPr dirty="0" sz="2000" spc="-10" b="1">
                <a:latin typeface="Calibri"/>
                <a:cs typeface="Calibri"/>
              </a:rPr>
              <a:t>valores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067050" y="4033520"/>
            <a:ext cx="124587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latin typeface="Calibri"/>
                <a:cs typeface="Calibri"/>
              </a:rPr>
              <a:t>específicos. direcciones específicos.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067050" y="5252973"/>
            <a:ext cx="5642610" cy="941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Si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contiene</a:t>
            </a:r>
            <a:r>
              <a:rPr dirty="0" sz="2000" spc="8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dirección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otra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variable </a:t>
            </a:r>
            <a:r>
              <a:rPr dirty="0" sz="2000" b="1">
                <a:latin typeface="Calibri"/>
                <a:cs typeface="Calibri"/>
              </a:rPr>
              <a:t>entonces</a:t>
            </a:r>
            <a:r>
              <a:rPr dirty="0" sz="2000" spc="1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1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dice</a:t>
            </a:r>
            <a:r>
              <a:rPr dirty="0" sz="2000" spc="1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que:</a:t>
            </a:r>
            <a:r>
              <a:rPr dirty="0" sz="2000" spc="1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“la</a:t>
            </a:r>
            <a:r>
              <a:rPr dirty="0" sz="2000" spc="1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primera</a:t>
            </a:r>
            <a:r>
              <a:rPr dirty="0" sz="2000" spc="1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variable</a:t>
            </a:r>
            <a:r>
              <a:rPr dirty="0" sz="2000" spc="18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apunta</a:t>
            </a:r>
            <a:r>
              <a:rPr dirty="0" sz="2000" spc="165" b="1">
                <a:latin typeface="Calibri"/>
                <a:cs typeface="Calibri"/>
              </a:rPr>
              <a:t> </a:t>
            </a:r>
            <a:r>
              <a:rPr dirty="0" sz="2000" spc="-50" b="1">
                <a:latin typeface="Calibri"/>
                <a:cs typeface="Calibri"/>
              </a:rPr>
              <a:t>a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segunda”.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51459" y="0"/>
            <a:ext cx="8741410" cy="466725"/>
            <a:chOff x="251459" y="0"/>
            <a:chExt cx="8741410" cy="466725"/>
          </a:xfrm>
        </p:grpSpPr>
        <p:sp>
          <p:nvSpPr>
            <p:cNvPr id="3" name="object 3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1" y="24396"/>
              <a:ext cx="4888229" cy="3604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206692" y="492505"/>
            <a:ext cx="4698365" cy="612140"/>
            <a:chOff x="206692" y="492505"/>
            <a:chExt cx="4698365" cy="61214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39" y="516635"/>
              <a:ext cx="4661154" cy="58750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692" y="492505"/>
              <a:ext cx="4660328" cy="58674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94843" y="1358011"/>
            <a:ext cx="8418830" cy="2769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Razones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para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usar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punteros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creación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programas:</a:t>
            </a:r>
            <a:endParaRPr sz="2000">
              <a:latin typeface="Calibri"/>
              <a:cs typeface="Calibri"/>
            </a:endParaRPr>
          </a:p>
          <a:p>
            <a:pPr marL="12700" marR="5080" indent="389890">
              <a:lnSpc>
                <a:spcPct val="100000"/>
              </a:lnSpc>
              <a:spcBef>
                <a:spcPts val="2400"/>
              </a:spcBef>
              <a:buChar char="-"/>
              <a:tabLst>
                <a:tab pos="402590" algn="l"/>
              </a:tabLst>
            </a:pP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3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punteros</a:t>
            </a:r>
            <a:r>
              <a:rPr dirty="0" sz="2000" spc="3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proporcionan</a:t>
            </a:r>
            <a:r>
              <a:rPr dirty="0" sz="2000" spc="3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3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medios</a:t>
            </a:r>
            <a:r>
              <a:rPr dirty="0" sz="2000" spc="3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mediante</a:t>
            </a:r>
            <a:r>
              <a:rPr dirty="0" sz="2000" spc="3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3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cuales</a:t>
            </a:r>
            <a:r>
              <a:rPr dirty="0" sz="2000" spc="3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las</a:t>
            </a:r>
            <a:r>
              <a:rPr dirty="0" sz="2000" spc="32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funciones </a:t>
            </a:r>
            <a:r>
              <a:rPr dirty="0" sz="2000" b="1">
                <a:latin typeface="Calibri"/>
                <a:cs typeface="Calibri"/>
              </a:rPr>
              <a:t>modifican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sus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argumentos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llamada.</a:t>
            </a:r>
            <a:endParaRPr sz="2000">
              <a:latin typeface="Calibri"/>
              <a:cs typeface="Calibri"/>
            </a:endParaRPr>
          </a:p>
          <a:p>
            <a:pPr marL="12700" marR="5080" indent="342265">
              <a:lnSpc>
                <a:spcPct val="100000"/>
              </a:lnSpc>
              <a:buChar char="-"/>
              <a:tabLst>
                <a:tab pos="354965" algn="l"/>
              </a:tabLst>
            </a:pPr>
            <a:r>
              <a:rPr dirty="0" sz="2000" b="1">
                <a:latin typeface="Calibri"/>
                <a:cs typeface="Calibri"/>
              </a:rPr>
              <a:t>Se</a:t>
            </a:r>
            <a:r>
              <a:rPr dirty="0" sz="2000" spc="20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pueden</a:t>
            </a:r>
            <a:r>
              <a:rPr dirty="0" sz="2000" spc="20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utilizar</a:t>
            </a:r>
            <a:r>
              <a:rPr dirty="0" sz="2000" spc="20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para</a:t>
            </a:r>
            <a:r>
              <a:rPr dirty="0" sz="2000" spc="2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soportar</a:t>
            </a:r>
            <a:r>
              <a:rPr dirty="0" sz="2000" spc="19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las</a:t>
            </a:r>
            <a:r>
              <a:rPr dirty="0" sz="2000" spc="204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rutinas</a:t>
            </a:r>
            <a:r>
              <a:rPr dirty="0" sz="2000" spc="204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20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asignación</a:t>
            </a:r>
            <a:r>
              <a:rPr dirty="0" sz="2000" spc="2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dinámica,</a:t>
            </a:r>
            <a:r>
              <a:rPr dirty="0" sz="2000" spc="19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como </a:t>
            </a:r>
            <a:r>
              <a:rPr dirty="0" sz="2000" b="1">
                <a:latin typeface="Calibri"/>
                <a:cs typeface="Calibri"/>
              </a:rPr>
              <a:t>pilas,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colas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listas.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2000" spc="-10" b="1">
                <a:latin typeface="Calibri"/>
                <a:cs typeface="Calibri"/>
              </a:rPr>
              <a:t>Desventajas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del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uso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punteros: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000" b="1">
                <a:latin typeface="Calibri"/>
                <a:cs typeface="Calibri"/>
              </a:rPr>
              <a:t>Pueden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provocar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fallos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cuando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no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estar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bien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inicializados</a:t>
            </a:r>
            <a:r>
              <a:rPr dirty="0" sz="2000" spc="39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mal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definidos.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495" y="4332732"/>
            <a:ext cx="7993380" cy="21808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5" y="2215133"/>
            <a:ext cx="8500872" cy="46177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5645" y="2215133"/>
            <a:ext cx="8501380" cy="462280"/>
          </a:xfrm>
          <a:prstGeom prst="rect"/>
          <a:ln w="38100">
            <a:solidFill>
              <a:srgbClr val="000000"/>
            </a:solidFill>
          </a:ln>
        </p:spPr>
        <p:txBody>
          <a:bodyPr wrap="square" lIns="0" tIns="254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sz="2400">
                <a:latin typeface="Calibri"/>
                <a:cs typeface="Calibri"/>
              </a:rPr>
              <a:t>Un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archivo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texto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una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secuencia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caracteres.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6692" y="1278255"/>
            <a:ext cx="6696709" cy="610870"/>
            <a:chOff x="206692" y="1278255"/>
            <a:chExt cx="6696709" cy="61087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39" y="1301496"/>
              <a:ext cx="6659118" cy="58750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692" y="1278255"/>
              <a:ext cx="6658927" cy="58674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93014" y="2803017"/>
            <a:ext cx="8343900" cy="3378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6350" indent="-6350">
              <a:lnSpc>
                <a:spcPct val="100000"/>
              </a:lnSpc>
              <a:spcBef>
                <a:spcPts val="95"/>
              </a:spcBef>
              <a:buSzPct val="95454"/>
              <a:buFont typeface="Calibri"/>
              <a:buChar char="•"/>
              <a:tabLst>
                <a:tab pos="152400" algn="l"/>
              </a:tabLst>
            </a:pPr>
            <a:r>
              <a:rPr dirty="0" sz="2200" b="1">
                <a:latin typeface="Calibri"/>
                <a:cs typeface="Calibri"/>
              </a:rPr>
              <a:t>	</a:t>
            </a:r>
            <a:r>
              <a:rPr dirty="0" sz="2200" b="1">
                <a:latin typeface="Calibri"/>
                <a:cs typeface="Calibri"/>
              </a:rPr>
              <a:t>Un</a:t>
            </a:r>
            <a:r>
              <a:rPr dirty="0" sz="2200" spc="-2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archivo</a:t>
            </a:r>
            <a:r>
              <a:rPr dirty="0" sz="2200" spc="-2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de</a:t>
            </a:r>
            <a:r>
              <a:rPr dirty="0" sz="2200" spc="-3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texto</a:t>
            </a:r>
            <a:r>
              <a:rPr dirty="0" sz="2200" spc="-3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contiene</a:t>
            </a:r>
            <a:r>
              <a:rPr dirty="0" sz="2200" spc="-2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toda</a:t>
            </a:r>
            <a:r>
              <a:rPr dirty="0" sz="2200" spc="-3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su</a:t>
            </a:r>
            <a:r>
              <a:rPr dirty="0" sz="2200" spc="-2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información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guardada</a:t>
            </a:r>
            <a:r>
              <a:rPr dirty="0" sz="2200" spc="-1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en</a:t>
            </a:r>
            <a:r>
              <a:rPr dirty="0" sz="2200" spc="-4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binario </a:t>
            </a:r>
            <a:r>
              <a:rPr dirty="0" sz="2200" b="1">
                <a:latin typeface="Calibri"/>
                <a:cs typeface="Calibri"/>
              </a:rPr>
              <a:t>pero</a:t>
            </a:r>
            <a:r>
              <a:rPr dirty="0" sz="2200" spc="-5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se</a:t>
            </a:r>
            <a:r>
              <a:rPr dirty="0" sz="2200" spc="-7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interpreta</a:t>
            </a:r>
            <a:r>
              <a:rPr dirty="0" sz="2200" spc="-2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como</a:t>
            </a:r>
            <a:r>
              <a:rPr dirty="0" sz="2200" spc="-6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texto.</a:t>
            </a:r>
            <a:endParaRPr sz="2200">
              <a:latin typeface="Calibri"/>
              <a:cs typeface="Calibri"/>
            </a:endParaRPr>
          </a:p>
          <a:p>
            <a:pPr algn="just" marL="12700" marR="6985" indent="-6350">
              <a:lnSpc>
                <a:spcPct val="100000"/>
              </a:lnSpc>
              <a:spcBef>
                <a:spcPts val="2640"/>
              </a:spcBef>
              <a:buSzPct val="95454"/>
              <a:buFont typeface="Calibri"/>
              <a:buChar char="•"/>
              <a:tabLst>
                <a:tab pos="152400" algn="l"/>
              </a:tabLst>
            </a:pPr>
            <a:r>
              <a:rPr dirty="0" sz="2200" b="1">
                <a:latin typeface="Calibri"/>
                <a:cs typeface="Calibri"/>
              </a:rPr>
              <a:t>	</a:t>
            </a:r>
            <a:r>
              <a:rPr dirty="0" sz="2200" b="1">
                <a:latin typeface="Calibri"/>
                <a:cs typeface="Calibri"/>
              </a:rPr>
              <a:t>Absolutamente</a:t>
            </a:r>
            <a:r>
              <a:rPr dirty="0" sz="2200" spc="54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todo</a:t>
            </a:r>
            <a:r>
              <a:rPr dirty="0" sz="2200" spc="53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lo</a:t>
            </a:r>
            <a:r>
              <a:rPr dirty="0" sz="2200" spc="53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que</a:t>
            </a:r>
            <a:r>
              <a:rPr dirty="0" sz="2200" spc="53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contiene</a:t>
            </a:r>
            <a:r>
              <a:rPr dirty="0" sz="2200" spc="54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debe</a:t>
            </a:r>
            <a:r>
              <a:rPr dirty="0" sz="2200" spc="54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ser</a:t>
            </a:r>
            <a:r>
              <a:rPr dirty="0" sz="2200" spc="25" b="1">
                <a:latin typeface="Calibri"/>
                <a:cs typeface="Calibri"/>
              </a:rPr>
              <a:t>  </a:t>
            </a:r>
            <a:r>
              <a:rPr dirty="0" sz="2200" b="1">
                <a:latin typeface="Calibri"/>
                <a:cs typeface="Calibri"/>
              </a:rPr>
              <a:t>interpretado</a:t>
            </a:r>
            <a:r>
              <a:rPr dirty="0" sz="2200" spc="25" b="1">
                <a:latin typeface="Calibri"/>
                <a:cs typeface="Calibri"/>
              </a:rPr>
              <a:t>  </a:t>
            </a:r>
            <a:r>
              <a:rPr dirty="0" sz="2200" spc="-20" b="1">
                <a:latin typeface="Calibri"/>
                <a:cs typeface="Calibri"/>
              </a:rPr>
              <a:t>como </a:t>
            </a:r>
            <a:r>
              <a:rPr dirty="0" sz="2200" b="1">
                <a:latin typeface="Calibri"/>
                <a:cs typeface="Calibri"/>
              </a:rPr>
              <a:t>texto</a:t>
            </a:r>
            <a:r>
              <a:rPr dirty="0" sz="2200" spc="35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,</a:t>
            </a:r>
            <a:r>
              <a:rPr dirty="0" sz="2200" spc="33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ya</a:t>
            </a:r>
            <a:r>
              <a:rPr dirty="0" sz="2200" spc="33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que</a:t>
            </a:r>
            <a:r>
              <a:rPr dirty="0" sz="2200" spc="34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cuando</a:t>
            </a:r>
            <a:r>
              <a:rPr dirty="0" sz="2200" spc="34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se</a:t>
            </a:r>
            <a:r>
              <a:rPr dirty="0" sz="2200" spc="34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escribe</a:t>
            </a:r>
            <a:r>
              <a:rPr dirty="0" sz="2200" spc="34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el</a:t>
            </a:r>
            <a:r>
              <a:rPr dirty="0" sz="2200" spc="34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archivo</a:t>
            </a:r>
            <a:r>
              <a:rPr dirty="0" sz="2200" spc="33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,</a:t>
            </a:r>
            <a:r>
              <a:rPr dirty="0" sz="2200" spc="34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los</a:t>
            </a:r>
            <a:r>
              <a:rPr dirty="0" sz="2200" spc="34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datos</a:t>
            </a:r>
            <a:r>
              <a:rPr dirty="0" sz="2200" spc="33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son</a:t>
            </a:r>
            <a:r>
              <a:rPr dirty="0" sz="2200" spc="345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enviados </a:t>
            </a:r>
            <a:r>
              <a:rPr dirty="0" sz="2200" b="1">
                <a:latin typeface="Calibri"/>
                <a:cs typeface="Calibri"/>
              </a:rPr>
              <a:t>como</a:t>
            </a:r>
            <a:r>
              <a:rPr dirty="0" sz="2200" spc="-45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caracteres.</a:t>
            </a:r>
            <a:endParaRPr sz="2200">
              <a:latin typeface="Calibri"/>
              <a:cs typeface="Calibri"/>
            </a:endParaRPr>
          </a:p>
          <a:p>
            <a:pPr algn="just" marL="12700" marR="5080" indent="-6350">
              <a:lnSpc>
                <a:spcPct val="100000"/>
              </a:lnSpc>
              <a:spcBef>
                <a:spcPts val="2640"/>
              </a:spcBef>
              <a:buSzPct val="95454"/>
              <a:buFont typeface="Calibri"/>
              <a:buChar char="•"/>
              <a:tabLst>
                <a:tab pos="152400" algn="l"/>
              </a:tabLst>
            </a:pPr>
            <a:r>
              <a:rPr dirty="0" sz="2200" b="1">
                <a:latin typeface="Calibri"/>
                <a:cs typeface="Calibri"/>
              </a:rPr>
              <a:t>	</a:t>
            </a:r>
            <a:r>
              <a:rPr dirty="0" sz="2200" b="1">
                <a:latin typeface="Calibri"/>
                <a:cs typeface="Calibri"/>
              </a:rPr>
              <a:t>Los archivos</a:t>
            </a:r>
            <a:r>
              <a:rPr dirty="0" sz="2200" spc="1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de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texto se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caracterizan</a:t>
            </a:r>
            <a:r>
              <a:rPr dirty="0" sz="2200" spc="-2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por</a:t>
            </a:r>
            <a:r>
              <a:rPr dirty="0" sz="2200" spc="-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ser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planos,</a:t>
            </a:r>
            <a:r>
              <a:rPr dirty="0" sz="2200" spc="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es</a:t>
            </a:r>
            <a:r>
              <a:rPr dirty="0" sz="2200" spc="-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decir,</a:t>
            </a:r>
            <a:r>
              <a:rPr dirty="0" sz="2200" spc="1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todas</a:t>
            </a:r>
            <a:r>
              <a:rPr dirty="0" sz="2200" spc="-10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las </a:t>
            </a:r>
            <a:r>
              <a:rPr dirty="0" sz="2200" b="1">
                <a:latin typeface="Calibri"/>
                <a:cs typeface="Calibri"/>
              </a:rPr>
              <a:t>letras</a:t>
            </a:r>
            <a:r>
              <a:rPr dirty="0" sz="2200" spc="55" b="1">
                <a:latin typeface="Calibri"/>
                <a:cs typeface="Calibri"/>
              </a:rPr>
              <a:t>  </a:t>
            </a:r>
            <a:r>
              <a:rPr dirty="0" sz="2200" b="1">
                <a:latin typeface="Calibri"/>
                <a:cs typeface="Calibri"/>
              </a:rPr>
              <a:t>tienen</a:t>
            </a:r>
            <a:r>
              <a:rPr dirty="0" sz="2200" spc="60" b="1">
                <a:latin typeface="Calibri"/>
                <a:cs typeface="Calibri"/>
              </a:rPr>
              <a:t>  </a:t>
            </a:r>
            <a:r>
              <a:rPr dirty="0" sz="2200" b="1">
                <a:latin typeface="Calibri"/>
                <a:cs typeface="Calibri"/>
              </a:rPr>
              <a:t>el</a:t>
            </a:r>
            <a:r>
              <a:rPr dirty="0" sz="2200" spc="45" b="1">
                <a:latin typeface="Calibri"/>
                <a:cs typeface="Calibri"/>
              </a:rPr>
              <a:t>  </a:t>
            </a:r>
            <a:r>
              <a:rPr dirty="0" sz="2200" b="1">
                <a:latin typeface="Calibri"/>
                <a:cs typeface="Calibri"/>
              </a:rPr>
              <a:t>mismo</a:t>
            </a:r>
            <a:r>
              <a:rPr dirty="0" sz="2200" spc="55" b="1">
                <a:latin typeface="Calibri"/>
                <a:cs typeface="Calibri"/>
              </a:rPr>
              <a:t>  </a:t>
            </a:r>
            <a:r>
              <a:rPr dirty="0" sz="2200" b="1">
                <a:latin typeface="Calibri"/>
                <a:cs typeface="Calibri"/>
              </a:rPr>
              <a:t>formato</a:t>
            </a:r>
            <a:r>
              <a:rPr dirty="0" sz="2200" spc="50" b="1">
                <a:latin typeface="Calibri"/>
                <a:cs typeface="Calibri"/>
              </a:rPr>
              <a:t>  </a:t>
            </a:r>
            <a:r>
              <a:rPr dirty="0" sz="2200" b="1">
                <a:latin typeface="Calibri"/>
                <a:cs typeface="Calibri"/>
              </a:rPr>
              <a:t>y</a:t>
            </a:r>
            <a:r>
              <a:rPr dirty="0" sz="2200" spc="50" b="1">
                <a:latin typeface="Calibri"/>
                <a:cs typeface="Calibri"/>
              </a:rPr>
              <a:t>  </a:t>
            </a:r>
            <a:r>
              <a:rPr dirty="0" sz="2200" b="1">
                <a:latin typeface="Calibri"/>
                <a:cs typeface="Calibri"/>
              </a:rPr>
              <a:t>no</a:t>
            </a:r>
            <a:r>
              <a:rPr dirty="0" sz="2200" spc="55" b="1">
                <a:latin typeface="Calibri"/>
                <a:cs typeface="Calibri"/>
              </a:rPr>
              <a:t>  </a:t>
            </a:r>
            <a:r>
              <a:rPr dirty="0" sz="2200" b="1">
                <a:latin typeface="Calibri"/>
                <a:cs typeface="Calibri"/>
              </a:rPr>
              <a:t>hay</a:t>
            </a:r>
            <a:r>
              <a:rPr dirty="0" sz="2200" spc="50" b="1">
                <a:latin typeface="Calibri"/>
                <a:cs typeface="Calibri"/>
              </a:rPr>
              <a:t>  </a:t>
            </a:r>
            <a:r>
              <a:rPr dirty="0" sz="2200" b="1">
                <a:latin typeface="Calibri"/>
                <a:cs typeface="Calibri"/>
              </a:rPr>
              <a:t>palabras</a:t>
            </a:r>
            <a:r>
              <a:rPr dirty="0" sz="2200" spc="55" b="1">
                <a:latin typeface="Calibri"/>
                <a:cs typeface="Calibri"/>
              </a:rPr>
              <a:t>  </a:t>
            </a:r>
            <a:r>
              <a:rPr dirty="0" sz="2200" b="1">
                <a:latin typeface="Calibri"/>
                <a:cs typeface="Calibri"/>
              </a:rPr>
              <a:t>subrayadas,</a:t>
            </a:r>
            <a:r>
              <a:rPr dirty="0" sz="2200" spc="50" b="1">
                <a:latin typeface="Calibri"/>
                <a:cs typeface="Calibri"/>
              </a:rPr>
              <a:t>  </a:t>
            </a:r>
            <a:r>
              <a:rPr dirty="0" sz="2200" spc="-25" b="1">
                <a:latin typeface="Calibri"/>
                <a:cs typeface="Calibri"/>
              </a:rPr>
              <a:t>en </a:t>
            </a:r>
            <a:r>
              <a:rPr dirty="0" sz="2200" b="1">
                <a:latin typeface="Calibri"/>
                <a:cs typeface="Calibri"/>
              </a:rPr>
              <a:t>negrita,</a:t>
            </a:r>
            <a:r>
              <a:rPr dirty="0" sz="2200" spc="-6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o</a:t>
            </a:r>
            <a:r>
              <a:rPr dirty="0" sz="2200" spc="-6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letras</a:t>
            </a:r>
            <a:r>
              <a:rPr dirty="0" sz="2200" spc="-5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de</a:t>
            </a:r>
            <a:r>
              <a:rPr dirty="0" sz="2200" spc="-6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distinto</a:t>
            </a:r>
            <a:r>
              <a:rPr dirty="0" sz="2200" spc="-55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tamaño</a:t>
            </a:r>
            <a:r>
              <a:rPr dirty="0" sz="2200" spc="-40" b="1">
                <a:latin typeface="Calibri"/>
                <a:cs typeface="Calibri"/>
              </a:rPr>
              <a:t> </a:t>
            </a:r>
            <a:r>
              <a:rPr dirty="0" sz="2200" b="1">
                <a:latin typeface="Calibri"/>
                <a:cs typeface="Calibri"/>
              </a:rPr>
              <a:t>o</a:t>
            </a:r>
            <a:r>
              <a:rPr dirty="0" sz="2200" spc="-6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ancho.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43204" y="559180"/>
            <a:ext cx="3743325" cy="610870"/>
            <a:chOff x="243204" y="559180"/>
            <a:chExt cx="3743325" cy="61087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415" y="583691"/>
              <a:ext cx="3539490" cy="58597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204" y="559180"/>
              <a:ext cx="3538982" cy="58547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6095" y="844295"/>
              <a:ext cx="169951" cy="8001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8758" y="819657"/>
              <a:ext cx="169545" cy="80264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4049776" y="559180"/>
            <a:ext cx="4923155" cy="612140"/>
            <a:chOff x="4049776" y="559180"/>
            <a:chExt cx="4923155" cy="612140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5844" y="583691"/>
              <a:ext cx="4886706" cy="58750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9776" y="559180"/>
              <a:ext cx="4885944" cy="586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47967" y="1367155"/>
            <a:ext cx="5721350" cy="540385"/>
            <a:chOff x="247967" y="1367155"/>
            <a:chExt cx="5721350" cy="54038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987" y="1391424"/>
              <a:ext cx="5683758" cy="51586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967" y="1367155"/>
              <a:ext cx="5683567" cy="515366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251460" y="390143"/>
            <a:ext cx="8712835" cy="76200"/>
          </a:xfrm>
          <a:custGeom>
            <a:avLst/>
            <a:gdLst/>
            <a:ahLst/>
            <a:cxnLst/>
            <a:rect l="l" t="t" r="r" b="b"/>
            <a:pathLst>
              <a:path w="8712835" h="76200">
                <a:moveTo>
                  <a:pt x="8712708" y="63500"/>
                </a:moveTo>
                <a:lnTo>
                  <a:pt x="0" y="63500"/>
                </a:lnTo>
                <a:lnTo>
                  <a:pt x="0" y="76200"/>
                </a:lnTo>
                <a:lnTo>
                  <a:pt x="8712708" y="76200"/>
                </a:lnTo>
                <a:lnTo>
                  <a:pt x="8712708" y="63500"/>
                </a:lnTo>
                <a:close/>
              </a:path>
              <a:path w="8712835" h="76200">
                <a:moveTo>
                  <a:pt x="8712708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8712708" y="50800"/>
                </a:lnTo>
                <a:lnTo>
                  <a:pt x="8712708" y="25400"/>
                </a:lnTo>
                <a:close/>
              </a:path>
              <a:path w="8712835" h="76200">
                <a:moveTo>
                  <a:pt x="8712708" y="0"/>
                </a:moveTo>
                <a:lnTo>
                  <a:pt x="0" y="0"/>
                </a:lnTo>
                <a:lnTo>
                  <a:pt x="0" y="12700"/>
                </a:lnTo>
                <a:lnTo>
                  <a:pt x="8712708" y="12700"/>
                </a:lnTo>
                <a:lnTo>
                  <a:pt x="8712708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232092" y="552830"/>
            <a:ext cx="3742054" cy="610870"/>
            <a:chOff x="232092" y="552830"/>
            <a:chExt cx="3742054" cy="61087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223" y="576071"/>
              <a:ext cx="3539490" cy="58750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092" y="552830"/>
              <a:ext cx="3538918" cy="58547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3903" y="836717"/>
              <a:ext cx="169951" cy="8149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7708" y="813307"/>
              <a:ext cx="169418" cy="80264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4038727" y="552830"/>
            <a:ext cx="4923155" cy="610870"/>
            <a:chOff x="4038727" y="552830"/>
            <a:chExt cx="4923155" cy="610870"/>
          </a:xfrm>
        </p:grpSpPr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5176" y="576071"/>
              <a:ext cx="4886706" cy="58750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38727" y="552830"/>
              <a:ext cx="4885944" cy="586740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4067175" y="0"/>
            <a:ext cx="4925695" cy="384810"/>
            <a:chOff x="4067175" y="0"/>
            <a:chExt cx="4925695" cy="384810"/>
          </a:xfrm>
        </p:grpSpPr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04132" y="24396"/>
              <a:ext cx="4888229" cy="36041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18617" y="3336416"/>
            <a:ext cx="855980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16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hecho</a:t>
            </a:r>
            <a:r>
              <a:rPr dirty="0" sz="2000" spc="16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155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trabajar</a:t>
            </a:r>
            <a:r>
              <a:rPr dirty="0" sz="2000" spc="16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con</a:t>
            </a:r>
            <a:r>
              <a:rPr dirty="0" sz="2000" spc="16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archivos</a:t>
            </a:r>
            <a:r>
              <a:rPr dirty="0" sz="2000" spc="16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binarios</a:t>
            </a:r>
            <a:r>
              <a:rPr dirty="0" sz="2000" spc="16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esta</a:t>
            </a:r>
            <a:r>
              <a:rPr dirty="0" sz="2000" spc="16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asociado</a:t>
            </a:r>
            <a:r>
              <a:rPr dirty="0" sz="2000" spc="16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con</a:t>
            </a:r>
            <a:r>
              <a:rPr dirty="0" sz="2000" spc="16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160" b="1">
                <a:latin typeface="Calibri"/>
                <a:cs typeface="Calibri"/>
              </a:rPr>
              <a:t>  </a:t>
            </a:r>
            <a:r>
              <a:rPr dirty="0" sz="2000" b="1">
                <a:latin typeface="Calibri"/>
                <a:cs typeface="Calibri"/>
              </a:rPr>
              <a:t>uso</a:t>
            </a:r>
            <a:r>
              <a:rPr dirty="0" sz="2000" spc="160" b="1">
                <a:latin typeface="Calibri"/>
                <a:cs typeface="Calibri"/>
              </a:rPr>
              <a:t>  </a:t>
            </a:r>
            <a:r>
              <a:rPr dirty="0" sz="2000" spc="-25" b="1">
                <a:latin typeface="Calibri"/>
                <a:cs typeface="Calibri"/>
              </a:rPr>
              <a:t>de </a:t>
            </a:r>
            <a:r>
              <a:rPr dirty="0" sz="2000" b="1">
                <a:latin typeface="Calibri"/>
                <a:cs typeface="Calibri"/>
              </a:rPr>
              <a:t>estructuras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,</a:t>
            </a:r>
            <a:r>
              <a:rPr dirty="0" sz="2000" spc="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dado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que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la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forma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mas</a:t>
            </a:r>
            <a:r>
              <a:rPr dirty="0" sz="2000" spc="6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simple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trabajar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</a:t>
            </a:r>
            <a:r>
              <a:rPr dirty="0" sz="2000" spc="7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cargar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una</a:t>
            </a:r>
            <a:r>
              <a:rPr dirty="0" sz="2000" spc="7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estructura </a:t>
            </a:r>
            <a:r>
              <a:rPr dirty="0" sz="2000" b="1">
                <a:latin typeface="Calibri"/>
                <a:cs typeface="Calibri"/>
              </a:rPr>
              <a:t>para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luego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escribirla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en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el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archivo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y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de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esa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forma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guardar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los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datos.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1063" y="2142731"/>
            <a:ext cx="8676894" cy="931938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18617" y="2210562"/>
            <a:ext cx="8307070" cy="6356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3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</a:t>
            </a:r>
            <a:r>
              <a:rPr dirty="0" sz="2000" spc="3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archivo</a:t>
            </a:r>
            <a:r>
              <a:rPr dirty="0" sz="2000" spc="3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binario</a:t>
            </a:r>
            <a:r>
              <a:rPr dirty="0" sz="2000" spc="3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</a:t>
            </a:r>
            <a:r>
              <a:rPr dirty="0" sz="2000" spc="3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guardan</a:t>
            </a:r>
            <a:r>
              <a:rPr dirty="0" sz="2000" spc="4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datos</a:t>
            </a:r>
            <a:r>
              <a:rPr dirty="0" sz="2000" spc="3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</a:t>
            </a:r>
            <a:r>
              <a:rPr dirty="0" sz="2000" spc="3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distinto</a:t>
            </a:r>
            <a:r>
              <a:rPr dirty="0" sz="2000" spc="4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formato</a:t>
            </a:r>
            <a:r>
              <a:rPr dirty="0" sz="2000" spc="3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,</a:t>
            </a:r>
            <a:r>
              <a:rPr dirty="0" sz="2000" spc="3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es</a:t>
            </a:r>
            <a:r>
              <a:rPr dirty="0" sz="2000" spc="3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decir</a:t>
            </a:r>
            <a:r>
              <a:rPr dirty="0" sz="2000" spc="39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se </a:t>
            </a:r>
            <a:r>
              <a:rPr dirty="0" sz="2000">
                <a:latin typeface="Calibri"/>
                <a:cs typeface="Calibri"/>
              </a:rPr>
              <a:t>pueden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guardar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caracteres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mezclados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enteros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flotantes.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884" y="1193291"/>
            <a:ext cx="8740140" cy="10165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4884" y="1193291"/>
            <a:ext cx="8740140" cy="1016635"/>
          </a:xfrm>
          <a:prstGeom prst="rect"/>
          <a:ln w="9144">
            <a:solidFill>
              <a:srgbClr val="0000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algn="just" marL="90805" marR="81280">
              <a:lnSpc>
                <a:spcPct val="100000"/>
              </a:lnSpc>
              <a:spcBef>
                <a:spcPts val="240"/>
              </a:spcBef>
            </a:pP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415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modo</a:t>
            </a:r>
            <a:r>
              <a:rPr dirty="0" sz="2000" spc="400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es</a:t>
            </a:r>
            <a:r>
              <a:rPr dirty="0" sz="2000" spc="409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una</a:t>
            </a:r>
            <a:r>
              <a:rPr dirty="0" sz="2000" spc="400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cadena</a:t>
            </a:r>
            <a:r>
              <a:rPr dirty="0" sz="2000" spc="409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de</a:t>
            </a:r>
            <a:r>
              <a:rPr dirty="0" sz="2000" spc="409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caracteres</a:t>
            </a:r>
            <a:r>
              <a:rPr dirty="0" sz="2000" spc="415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que</a:t>
            </a:r>
            <a:r>
              <a:rPr dirty="0" sz="2000" spc="415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indica</a:t>
            </a:r>
            <a:r>
              <a:rPr dirty="0" sz="2000" spc="415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el</a:t>
            </a:r>
            <a:r>
              <a:rPr dirty="0" sz="2000" spc="395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tipo</a:t>
            </a:r>
            <a:r>
              <a:rPr dirty="0" sz="2000" spc="395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del</a:t>
            </a:r>
            <a:r>
              <a:rPr dirty="0" sz="2000" spc="415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fichero</a:t>
            </a:r>
            <a:r>
              <a:rPr dirty="0" sz="2000" spc="420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(texto</a:t>
            </a:r>
            <a:r>
              <a:rPr dirty="0" sz="2000" spc="409" i="1">
                <a:latin typeface="Calibri"/>
                <a:cs typeface="Calibri"/>
              </a:rPr>
              <a:t> </a:t>
            </a:r>
            <a:r>
              <a:rPr dirty="0" sz="2000" spc="-50" i="1">
                <a:latin typeface="Calibri"/>
                <a:cs typeface="Calibri"/>
              </a:rPr>
              <a:t>o </a:t>
            </a:r>
            <a:r>
              <a:rPr dirty="0" sz="2000">
                <a:latin typeface="Calibri"/>
                <a:cs typeface="Calibri"/>
              </a:rPr>
              <a:t>binario)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uso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que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va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</a:t>
            </a:r>
            <a:r>
              <a:rPr dirty="0" sz="2000" spc="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hacer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él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lectura,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escritura,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añadir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datos</a:t>
            </a:r>
            <a:r>
              <a:rPr dirty="0" sz="2000" spc="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final, </a:t>
            </a:r>
            <a:r>
              <a:rPr dirty="0" sz="2000">
                <a:latin typeface="Calibri"/>
                <a:cs typeface="Calibri"/>
              </a:rPr>
              <a:t>etc.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La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siguiente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tabla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muestra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valores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permitidos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para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modo.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06692" y="0"/>
            <a:ext cx="8785860" cy="1104265"/>
            <a:chOff x="206692" y="0"/>
            <a:chExt cx="8785860" cy="1104265"/>
          </a:xfrm>
        </p:grpSpPr>
        <p:sp>
          <p:nvSpPr>
            <p:cNvPr id="6" name="object 6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4132" y="24396"/>
              <a:ext cx="4888229" cy="36041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839" y="516636"/>
              <a:ext cx="7479030" cy="58750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692" y="492505"/>
              <a:ext cx="7478077" cy="586740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1436" y="2278379"/>
            <a:ext cx="7571231" cy="43616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90168" y="1647825"/>
            <a:ext cx="76606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En</a:t>
            </a:r>
            <a:r>
              <a:rPr dirty="0" sz="2400" spc="9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cuanto</a:t>
            </a:r>
            <a:r>
              <a:rPr dirty="0" sz="2400" spc="10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1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los</a:t>
            </a:r>
            <a:r>
              <a:rPr dirty="0" sz="2400" spc="1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valores</a:t>
            </a:r>
            <a:r>
              <a:rPr dirty="0" sz="2400" spc="10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permitidos</a:t>
            </a:r>
            <a:r>
              <a:rPr dirty="0" sz="2400" spc="1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para</a:t>
            </a:r>
            <a:r>
              <a:rPr dirty="0" sz="2400" spc="1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los</a:t>
            </a:r>
            <a:r>
              <a:rPr dirty="0" sz="2400" spc="1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bytes,</a:t>
            </a:r>
            <a:r>
              <a:rPr dirty="0" sz="2400" spc="11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se</a:t>
            </a:r>
            <a:r>
              <a:rPr dirty="0" sz="2400" spc="11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puede </a:t>
            </a:r>
            <a:r>
              <a:rPr dirty="0" sz="2400" b="1">
                <a:latin typeface="Calibri"/>
                <a:cs typeface="Calibri"/>
              </a:rPr>
              <a:t>añadir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otro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carácter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la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cadena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modo: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021704" y="2379345"/>
            <a:ext cx="2330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7205" algn="l"/>
                <a:tab pos="934719" algn="l"/>
                <a:tab pos="1882775" algn="l"/>
              </a:tabLst>
            </a:pPr>
            <a:r>
              <a:rPr dirty="0" sz="2400" spc="-25" b="1">
                <a:latin typeface="Calibri"/>
                <a:cs typeface="Calibri"/>
              </a:rPr>
              <a:t>es</a:t>
            </a:r>
            <a:r>
              <a:rPr dirty="0" sz="2400" b="1">
                <a:latin typeface="Calibri"/>
                <a:cs typeface="Calibri"/>
              </a:rPr>
              <a:t>	</a:t>
            </a:r>
            <a:r>
              <a:rPr dirty="0" sz="2400" spc="-25" b="1">
                <a:latin typeface="Calibri"/>
                <a:cs typeface="Calibri"/>
              </a:rPr>
              <a:t>el</a:t>
            </a:r>
            <a:r>
              <a:rPr dirty="0" sz="2400" b="1">
                <a:latin typeface="Calibri"/>
                <a:cs typeface="Calibri"/>
              </a:rPr>
              <a:t>	</a:t>
            </a:r>
            <a:r>
              <a:rPr dirty="0" sz="2400" spc="-20" b="1">
                <a:latin typeface="Calibri"/>
                <a:cs typeface="Calibri"/>
              </a:rPr>
              <a:t>modo</a:t>
            </a:r>
            <a:r>
              <a:rPr dirty="0" sz="2400" b="1">
                <a:latin typeface="Calibri"/>
                <a:cs typeface="Calibri"/>
              </a:rPr>
              <a:t>	</a:t>
            </a:r>
            <a:r>
              <a:rPr dirty="0" sz="2400" spc="-25" b="1">
                <a:latin typeface="Calibri"/>
                <a:cs typeface="Calibri"/>
              </a:rPr>
              <a:t>por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04517" y="2379345"/>
            <a:ext cx="423418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985">
              <a:lnSpc>
                <a:spcPct val="100000"/>
              </a:lnSpc>
              <a:spcBef>
                <a:spcPts val="100"/>
              </a:spcBef>
              <a:buSzPct val="95833"/>
              <a:buFont typeface="Calibri"/>
              <a:buChar char="•"/>
              <a:tabLst>
                <a:tab pos="164465" algn="l"/>
                <a:tab pos="562610" algn="l"/>
                <a:tab pos="1512570" algn="l"/>
                <a:tab pos="2458720" algn="l"/>
              </a:tabLst>
            </a:pPr>
            <a:r>
              <a:rPr dirty="0" sz="2400" spc="-25" b="1">
                <a:latin typeface="Calibri"/>
                <a:cs typeface="Calibri"/>
              </a:rPr>
              <a:t>	</a:t>
            </a:r>
            <a:r>
              <a:rPr dirty="0" sz="2400" spc="-25" b="1">
                <a:latin typeface="Calibri"/>
                <a:cs typeface="Calibri"/>
              </a:rPr>
              <a:t>t:</a:t>
            </a:r>
            <a:r>
              <a:rPr dirty="0" sz="2400" b="1">
                <a:latin typeface="Calibri"/>
                <a:cs typeface="Calibri"/>
              </a:rPr>
              <a:t>	</a:t>
            </a:r>
            <a:r>
              <a:rPr dirty="0" sz="2400" spc="-20" b="1">
                <a:latin typeface="Calibri"/>
                <a:cs typeface="Calibri"/>
              </a:rPr>
              <a:t>modo</a:t>
            </a:r>
            <a:r>
              <a:rPr dirty="0" sz="2400" b="1">
                <a:latin typeface="Calibri"/>
                <a:cs typeface="Calibri"/>
              </a:rPr>
              <a:t>	</a:t>
            </a:r>
            <a:r>
              <a:rPr dirty="0" sz="2400" spc="-10" b="1">
                <a:latin typeface="Calibri"/>
                <a:cs typeface="Calibri"/>
              </a:rPr>
              <a:t>texto.</a:t>
            </a:r>
            <a:r>
              <a:rPr dirty="0" sz="2400" b="1">
                <a:latin typeface="Calibri"/>
                <a:cs typeface="Calibri"/>
              </a:rPr>
              <a:t>	</a:t>
            </a:r>
            <a:r>
              <a:rPr dirty="0" sz="2400" spc="-10" b="1">
                <a:latin typeface="Calibri"/>
                <a:cs typeface="Calibri"/>
              </a:rPr>
              <a:t>Normalmente defecto.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Se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suele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omitir.</a:t>
            </a:r>
            <a:endParaRPr sz="2400">
              <a:latin typeface="Calibri"/>
              <a:cs typeface="Calibri"/>
            </a:endParaRPr>
          </a:p>
          <a:p>
            <a:pPr marL="164465" indent="-158750">
              <a:lnSpc>
                <a:spcPct val="100000"/>
              </a:lnSpc>
              <a:buSzPct val="95833"/>
              <a:buFont typeface="Calibri"/>
              <a:buChar char="•"/>
              <a:tabLst>
                <a:tab pos="164465" algn="l"/>
              </a:tabLst>
            </a:pPr>
            <a:r>
              <a:rPr dirty="0" sz="2400" b="1">
                <a:latin typeface="Calibri"/>
                <a:cs typeface="Calibri"/>
              </a:rPr>
              <a:t>b: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modo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binario.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06692" y="0"/>
            <a:ext cx="8785860" cy="1104265"/>
            <a:chOff x="206692" y="0"/>
            <a:chExt cx="8785860" cy="1104265"/>
          </a:xfrm>
        </p:grpSpPr>
        <p:sp>
          <p:nvSpPr>
            <p:cNvPr id="6" name="object 6" descr=""/>
            <p:cNvSpPr/>
            <p:nvPr/>
          </p:nvSpPr>
          <p:spPr>
            <a:xfrm>
              <a:off x="251460" y="390143"/>
              <a:ext cx="8712835" cy="76200"/>
            </a:xfrm>
            <a:custGeom>
              <a:avLst/>
              <a:gdLst/>
              <a:ahLst/>
              <a:cxnLst/>
              <a:rect l="l" t="t" r="r" b="b"/>
              <a:pathLst>
                <a:path w="8712835" h="76200">
                  <a:moveTo>
                    <a:pt x="8712708" y="63500"/>
                  </a:moveTo>
                  <a:lnTo>
                    <a:pt x="0" y="63500"/>
                  </a:lnTo>
                  <a:lnTo>
                    <a:pt x="0" y="76200"/>
                  </a:lnTo>
                  <a:lnTo>
                    <a:pt x="8712708" y="76200"/>
                  </a:lnTo>
                  <a:lnTo>
                    <a:pt x="8712708" y="63500"/>
                  </a:lnTo>
                  <a:close/>
                </a:path>
                <a:path w="8712835" h="76200">
                  <a:moveTo>
                    <a:pt x="8712708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8712708" y="50800"/>
                  </a:lnTo>
                  <a:lnTo>
                    <a:pt x="8712708" y="25400"/>
                  </a:lnTo>
                  <a:close/>
                </a:path>
                <a:path w="8712835" h="76200">
                  <a:moveTo>
                    <a:pt x="871270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712708" y="12700"/>
                  </a:lnTo>
                  <a:lnTo>
                    <a:pt x="8712708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4132" y="24396"/>
              <a:ext cx="4888229" cy="36041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175" y="0"/>
              <a:ext cx="4887976" cy="36042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39" y="516636"/>
              <a:ext cx="7479030" cy="58750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692" y="492505"/>
              <a:ext cx="7478077" cy="586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PC04</dc:creator>
  <dc:title>Diapositiva 1</dc:title>
  <dcterms:created xsi:type="dcterms:W3CDTF">2025-06-11T09:49:37Z</dcterms:created>
  <dcterms:modified xsi:type="dcterms:W3CDTF">2025-06-11T09:49:37Z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2018-06-04T00:00:00Z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2025-06-11T00:00:00Z</vt:filetime>
  </property>
  <property fmtid="{D5CDD505-2E9C-101B-9397-08002B2CF9AE}" pid="5" name="Producer">
    <vt:lpwstr>Microsoft® PowerPoint® 2016</vt:lpwstr>
  </property>
</Properties>
</file>